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32"/>
  </p:notesMasterIdLst>
  <p:handoutMasterIdLst>
    <p:handoutMasterId r:id="rId33"/>
  </p:handoutMasterIdLst>
  <p:sldIdLst>
    <p:sldId id="256" r:id="rId7"/>
    <p:sldId id="257" r:id="rId8"/>
    <p:sldId id="823" r:id="rId9"/>
    <p:sldId id="824" r:id="rId10"/>
    <p:sldId id="825" r:id="rId11"/>
    <p:sldId id="828" r:id="rId12"/>
    <p:sldId id="830" r:id="rId13"/>
    <p:sldId id="916" r:id="rId14"/>
    <p:sldId id="928" r:id="rId15"/>
    <p:sldId id="258" r:id="rId16"/>
    <p:sldId id="932" r:id="rId17"/>
    <p:sldId id="931" r:id="rId18"/>
    <p:sldId id="933" r:id="rId19"/>
    <p:sldId id="929" r:id="rId20"/>
    <p:sldId id="279" r:id="rId21"/>
    <p:sldId id="922" r:id="rId22"/>
    <p:sldId id="262" r:id="rId23"/>
    <p:sldId id="924" r:id="rId24"/>
    <p:sldId id="925" r:id="rId25"/>
    <p:sldId id="829" r:id="rId26"/>
    <p:sldId id="919" r:id="rId27"/>
    <p:sldId id="920" r:id="rId28"/>
    <p:sldId id="280" r:id="rId29"/>
    <p:sldId id="921" r:id="rId30"/>
    <p:sldId id="92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181100"/>
    <a:srgbClr val="2E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76710" autoAdjust="0"/>
  </p:normalViewPr>
  <p:slideViewPr>
    <p:cSldViewPr showGuides="1">
      <p:cViewPr varScale="1">
        <p:scale>
          <a:sx n="50" d="100"/>
          <a:sy n="50" d="100"/>
        </p:scale>
        <p:origin x="1732" y="2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E4FA7-E95F-4355-B81D-3B451A5D760B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C50B72-0577-4983-9E2F-E9CC26CDD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BCF0DB-32D2-4BF3-927F-6E341B8A558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C83380-1943-4BF0-8EFA-1518F215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4929808"/>
            <a:ext cx="9144000" cy="1928192"/>
            <a:chOff x="-381000" y="4625008"/>
            <a:chExt cx="9144000" cy="1928192"/>
          </a:xfrm>
          <a:effectLst>
            <a:outerShdw blurRad="203200" dist="38100" dir="16200000" rotWithShape="0">
              <a:prstClr val="black">
                <a:alpha val="51000"/>
              </a:prstClr>
            </a:outerShdw>
          </a:effectLst>
        </p:grpSpPr>
        <p:sp>
          <p:nvSpPr>
            <p:cNvPr id="9" name="Isosceles Triangle 8"/>
            <p:cNvSpPr/>
            <p:nvPr userDrawn="1"/>
          </p:nvSpPr>
          <p:spPr>
            <a:xfrm>
              <a:off x="609600" y="4625008"/>
              <a:ext cx="800100" cy="556591"/>
            </a:xfrm>
            <a:prstGeom prst="triangle">
              <a:avLst/>
            </a:prstGeom>
            <a:solidFill>
              <a:srgbClr val="003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381000" y="5181600"/>
              <a:ext cx="9144000" cy="1371600"/>
            </a:xfrm>
            <a:prstGeom prst="rect">
              <a:avLst/>
            </a:prstGeom>
            <a:solidFill>
              <a:srgbClr val="003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78" y="1600200"/>
            <a:ext cx="7187381" cy="1470025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3150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515" y="3124200"/>
            <a:ext cx="7167285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3150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B43-2EDA-45AB-BAB5-826AAC1777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46F1-F653-4A9C-B7F8-6F119C6AD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buSzPct val="70000"/>
              <a:buFont typeface="Arial Narrow" pitchFamily="34" charset="0"/>
              <a:buChar char="►"/>
              <a:defRPr sz="2200"/>
            </a:lvl2pPr>
            <a:lvl3pPr>
              <a:spcBef>
                <a:spcPts val="600"/>
              </a:spcBef>
              <a:buClr>
                <a:srgbClr val="5E9CAE"/>
              </a:buClr>
              <a:defRPr sz="2000"/>
            </a:lvl3pPr>
            <a:lvl4pPr>
              <a:defRPr sz="1800"/>
            </a:lvl4pPr>
            <a:lvl5pPr>
              <a:buClr>
                <a:srgbClr val="00583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B43-2EDA-45AB-BAB5-826AAC1777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46F1-F653-4A9C-B7F8-6F119C6AD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7772400" cy="1362075"/>
          </a:xfrm>
        </p:spPr>
        <p:txBody>
          <a:bodyPr anchor="b">
            <a:normAutofit/>
          </a:bodyPr>
          <a:lstStyle>
            <a:lvl1pPr algn="l">
              <a:defRPr sz="4000" b="1" cap="none">
                <a:solidFill>
                  <a:srgbClr val="0031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7808913" cy="99060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3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B43-2EDA-45AB-BAB5-826AAC1777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46F1-F653-4A9C-B7F8-6F119C6AD3E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8"/>
          <p:cNvGrpSpPr/>
          <p:nvPr/>
        </p:nvGrpSpPr>
        <p:grpSpPr>
          <a:xfrm>
            <a:off x="0" y="0"/>
            <a:ext cx="9144000" cy="2590800"/>
            <a:chOff x="0" y="-309280"/>
            <a:chExt cx="9144000" cy="2590800"/>
          </a:xfrm>
          <a:effectLst>
            <a:outerShdw blurRad="139700" dist="38100" dir="5400000" algn="t" rotWithShape="0">
              <a:prstClr val="black">
                <a:alpha val="43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0" y="-309280"/>
              <a:ext cx="9144000" cy="2286000"/>
            </a:xfrm>
            <a:prstGeom prst="rect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381000" y="1976720"/>
              <a:ext cx="457200" cy="304800"/>
            </a:xfrm>
            <a:prstGeom prst="triangle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4168"/>
            <a:ext cx="4038600" cy="4964557"/>
          </a:xfrm>
        </p:spPr>
        <p:txBody>
          <a:bodyPr>
            <a:noAutofit/>
          </a:bodyPr>
          <a:lstStyle>
            <a:lvl1pPr>
              <a:defRPr sz="2400">
                <a:solidFill>
                  <a:srgbClr val="003150"/>
                </a:solidFill>
              </a:defRPr>
            </a:lvl1pPr>
            <a:lvl2pPr>
              <a:defRPr sz="2200">
                <a:solidFill>
                  <a:srgbClr val="003150"/>
                </a:solidFill>
              </a:defRPr>
            </a:lvl2pPr>
            <a:lvl3pPr>
              <a:defRPr sz="2000">
                <a:solidFill>
                  <a:srgbClr val="003150"/>
                </a:solidFill>
              </a:defRPr>
            </a:lvl3pPr>
            <a:lvl4pPr>
              <a:defRPr sz="1800">
                <a:solidFill>
                  <a:srgbClr val="003150"/>
                </a:solidFill>
              </a:defRPr>
            </a:lvl4pPr>
            <a:lvl5pPr>
              <a:defRPr sz="1600">
                <a:solidFill>
                  <a:srgbClr val="003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4168"/>
            <a:ext cx="4038600" cy="4964557"/>
          </a:xfrm>
        </p:spPr>
        <p:txBody>
          <a:bodyPr>
            <a:noAutofit/>
          </a:bodyPr>
          <a:lstStyle>
            <a:lvl1pPr>
              <a:defRPr sz="2400">
                <a:solidFill>
                  <a:srgbClr val="003150"/>
                </a:solidFill>
              </a:defRPr>
            </a:lvl1pPr>
            <a:lvl2pPr>
              <a:defRPr sz="2200">
                <a:solidFill>
                  <a:srgbClr val="003150"/>
                </a:solidFill>
              </a:defRPr>
            </a:lvl2pPr>
            <a:lvl3pPr>
              <a:defRPr sz="2000">
                <a:solidFill>
                  <a:srgbClr val="003150"/>
                </a:solidFill>
              </a:defRPr>
            </a:lvl3pPr>
            <a:lvl4pPr>
              <a:defRPr sz="1800">
                <a:solidFill>
                  <a:srgbClr val="003150"/>
                </a:solidFill>
              </a:defRPr>
            </a:lvl4pPr>
            <a:lvl5pPr>
              <a:defRPr sz="1600">
                <a:solidFill>
                  <a:srgbClr val="003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B43-2EDA-45AB-BAB5-826AAC1777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46F1-F653-4A9C-B7F8-6F119C6AD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338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338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B43-2EDA-45AB-BAB5-826AAC1777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46F1-F653-4A9C-B7F8-6F119C6AD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B43-2EDA-45AB-BAB5-826AAC1777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46F1-F653-4A9C-B7F8-6F119C6AD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6B43-2EDA-45AB-BAB5-826AAC1777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46F1-F653-4A9C-B7F8-6F119C6AD3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05" r="17660"/>
          <a:stretch>
            <a:fillRect/>
          </a:stretch>
        </p:blipFill>
        <p:spPr bwMode="auto">
          <a:xfrm>
            <a:off x="0" y="-23526"/>
            <a:ext cx="9144000" cy="690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86990"/>
            <a:ext cx="7315200" cy="822960"/>
          </a:xfrm>
          <a:prstGeom prst="rect">
            <a:avLst/>
          </a:prstGeom>
          <a:noFill/>
        </p:spPr>
        <p:txBody>
          <a:bodyPr lIns="182880" rIns="182880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A8C1-235E-4966-AE79-C953F8C36768}" type="datetime1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0820"/>
            <a:ext cx="182880" cy="182880"/>
          </a:xfrm>
        </p:spPr>
        <p:txBody>
          <a:bodyPr/>
          <a:lstStyle/>
          <a:p>
            <a:fld id="{E55B917A-2CEC-4485-A7C4-357C550FD1C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8"/>
          <p:cNvGrpSpPr/>
          <p:nvPr userDrawn="1"/>
        </p:nvGrpSpPr>
        <p:grpSpPr>
          <a:xfrm>
            <a:off x="0" y="0"/>
            <a:ext cx="9144000" cy="4140200"/>
            <a:chOff x="0" y="-1858680"/>
            <a:chExt cx="9144000" cy="4140200"/>
          </a:xfrm>
          <a:effectLst>
            <a:outerShdw blurRad="139700" dist="38100" dir="5400000" algn="t" rotWithShape="0">
              <a:prstClr val="black">
                <a:alpha val="43000"/>
              </a:prstClr>
            </a:outerShdw>
          </a:effectLst>
        </p:grpSpPr>
        <p:sp>
          <p:nvSpPr>
            <p:cNvPr id="23" name="Rectangle 22"/>
            <p:cNvSpPr/>
            <p:nvPr/>
          </p:nvSpPr>
          <p:spPr>
            <a:xfrm>
              <a:off x="0" y="-1858680"/>
              <a:ext cx="9144000" cy="3835400"/>
            </a:xfrm>
            <a:prstGeom prst="rect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 rot="10800000">
              <a:off x="381000" y="1976720"/>
              <a:ext cx="457200" cy="304800"/>
            </a:xfrm>
            <a:prstGeom prst="triangle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315200" cy="2038350"/>
          </a:xfrm>
          <a:prstGeom prst="rect">
            <a:avLst/>
          </a:prstGeom>
          <a:noFill/>
        </p:spPr>
        <p:txBody>
          <a:bodyPr lIns="182880" tIns="54864" rIns="182880" bIns="54864" anchor="b">
            <a:noAutofit/>
          </a:bodyPr>
          <a:lstStyle>
            <a:lvl1pPr algn="ctr">
              <a:defRPr sz="44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240" y="6453533"/>
            <a:ext cx="1143000" cy="322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0840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1"/>
            <a:ext cx="9144000" cy="1264024"/>
            <a:chOff x="0" y="1"/>
            <a:chExt cx="9144000" cy="12640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/>
          </p:nvSpPr>
          <p:spPr>
            <a:xfrm>
              <a:off x="0" y="1"/>
              <a:ext cx="9144000" cy="986120"/>
            </a:xfrm>
            <a:prstGeom prst="rect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381001" y="959225"/>
              <a:ext cx="457200" cy="304800"/>
            </a:xfrm>
            <a:prstGeom prst="triangle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7"/>
            <a:ext cx="8229600" cy="49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9850" y="6556248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6B43-2EDA-45AB-BAB5-826AAC1777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9226" y="6556248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5048" y="65532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04040"/>
                </a:solidFill>
              </a:defRPr>
            </a:lvl1pPr>
          </a:lstStyle>
          <a:p>
            <a:fld id="{A0BB46F1-F653-4A9C-B7F8-6F119C6AD3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81000" y="59167"/>
            <a:ext cx="8323730" cy="86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FFFFF"/>
          </a:solidFill>
          <a:latin typeface="Arial Narrow" pitchFamily="34" charset="0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ts val="600"/>
        </a:spcBef>
        <a:buClr>
          <a:srgbClr val="3F9C35"/>
        </a:buClr>
        <a:buSzPct val="70000"/>
        <a:buFont typeface="Arial Narrow" pitchFamily="34" charset="0"/>
        <a:buChar char="►"/>
        <a:defRPr sz="2400" kern="1200">
          <a:solidFill>
            <a:srgbClr val="003150"/>
          </a:solidFill>
          <a:latin typeface="Arial Narrow" pitchFamily="34" charset="0"/>
          <a:ea typeface="+mn-ea"/>
          <a:cs typeface="+mn-cs"/>
        </a:defRPr>
      </a:lvl1pPr>
      <a:lvl2pPr marL="682625" indent="-285750" algn="l" defTabSz="914400" rtl="0" eaLnBrk="1" latinLnBrk="0" hangingPunct="1">
        <a:spcBef>
          <a:spcPts val="600"/>
        </a:spcBef>
        <a:buClr>
          <a:schemeClr val="accent5">
            <a:lumMod val="60000"/>
            <a:lumOff val="40000"/>
          </a:schemeClr>
        </a:buClr>
        <a:buSzPct val="70000"/>
        <a:buFont typeface="Arial Narrow" pitchFamily="34" charset="0"/>
        <a:buChar char="►"/>
        <a:defRPr sz="2200" kern="1200">
          <a:solidFill>
            <a:srgbClr val="003150"/>
          </a:solidFill>
          <a:latin typeface="Arial Narrow" pitchFamily="34" charset="0"/>
          <a:ea typeface="+mn-ea"/>
          <a:cs typeface="+mn-cs"/>
        </a:defRPr>
      </a:lvl2pPr>
      <a:lvl3pPr marL="1082675" indent="-228600" algn="l" defTabSz="914400" rtl="0" eaLnBrk="1" latinLnBrk="0" hangingPunct="1">
        <a:spcBef>
          <a:spcPts val="600"/>
        </a:spcBef>
        <a:buClr>
          <a:srgbClr val="5E9CAE"/>
        </a:buClr>
        <a:buSzPct val="70000"/>
        <a:buFont typeface="Arial Narrow" pitchFamily="34" charset="0"/>
        <a:buChar char="►"/>
        <a:defRPr sz="2000" kern="1200">
          <a:solidFill>
            <a:srgbClr val="003150"/>
          </a:solidFill>
          <a:latin typeface="Arial Narrow" pitchFamily="34" charset="0"/>
          <a:ea typeface="+mn-ea"/>
          <a:cs typeface="+mn-cs"/>
        </a:defRPr>
      </a:lvl3pPr>
      <a:lvl4pPr marL="1490663" indent="-22860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70000"/>
        <a:buFont typeface="Arial Narrow" pitchFamily="34" charset="0"/>
        <a:buChar char="►"/>
        <a:defRPr sz="1800" kern="1200">
          <a:solidFill>
            <a:srgbClr val="003150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83C"/>
        </a:buClr>
        <a:buSzPct val="70000"/>
        <a:buFont typeface="Arial Narrow" pitchFamily="34" charset="0"/>
        <a:buChar char="►"/>
        <a:defRPr sz="1600" kern="1200">
          <a:solidFill>
            <a:srgbClr val="003150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206375"/>
            <a:ext cx="8153400" cy="1470025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U.S. Supreme Court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October Term 2018 Preview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2049332"/>
            <a:ext cx="46482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3F9C35"/>
              </a:buClr>
              <a:buSzPct val="70000"/>
              <a:buFont typeface="Arial Narrow" pitchFamily="34" charset="0"/>
              <a:buNone/>
              <a:defRPr sz="3200" kern="1200">
                <a:solidFill>
                  <a:srgbClr val="00315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5">
                  <a:lumMod val="60000"/>
                  <a:lumOff val="40000"/>
                </a:schemeClr>
              </a:buClr>
              <a:buSzPct val="70000"/>
              <a:buFont typeface="Arial Narrow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rgbClr val="5E9CAE"/>
              </a:buClr>
              <a:buSzPct val="70000"/>
              <a:buFont typeface="Arial Narrow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Arial Narrow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583C"/>
              </a:buClr>
              <a:buSzPct val="70000"/>
              <a:buFont typeface="Arial Narrow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3000" dirty="0">
                <a:latin typeface="Calibri" panose="020F0502020204030204" pitchFamily="34" charset="0"/>
              </a:rPr>
              <a:t>Hon. David </a:t>
            </a:r>
            <a:r>
              <a:rPr lang="en-US" sz="3000" dirty="0" err="1">
                <a:latin typeface="Calibri" panose="020F0502020204030204" pitchFamily="34" charset="0"/>
              </a:rPr>
              <a:t>Stras</a:t>
            </a:r>
            <a:endParaRPr lang="en-US" sz="3000" dirty="0">
              <a:latin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3000" dirty="0">
                <a:latin typeface="Calibri" panose="020F0502020204030204" pitchFamily="34" charset="0"/>
              </a:rPr>
              <a:t>John Baker</a:t>
            </a:r>
          </a:p>
          <a:p>
            <a:pPr algn="ctr">
              <a:spcBef>
                <a:spcPts val="1200"/>
              </a:spcBef>
            </a:pPr>
            <a:r>
              <a:rPr lang="en-US" sz="3000" dirty="0">
                <a:latin typeface="Calibri" panose="020F0502020204030204" pitchFamily="34" charset="0"/>
              </a:rPr>
              <a:t>Sybil Dunlop</a:t>
            </a:r>
          </a:p>
          <a:p>
            <a:pPr algn="ctr">
              <a:spcBef>
                <a:spcPts val="1200"/>
              </a:spcBef>
            </a:pPr>
            <a:r>
              <a:rPr lang="en-US" sz="3000" dirty="0">
                <a:latin typeface="Calibri" panose="020F0502020204030204" pitchFamily="34" charset="0"/>
              </a:rPr>
              <a:t>Jeff Justman</a:t>
            </a:r>
          </a:p>
          <a:p>
            <a:pPr algn="ctr">
              <a:spcBef>
                <a:spcPts val="1200"/>
              </a:spcBef>
            </a:pPr>
            <a:r>
              <a:rPr lang="en-US" sz="3000" dirty="0">
                <a:latin typeface="Calibri" panose="020F0502020204030204" pitchFamily="34" charset="0"/>
              </a:rPr>
              <a:t>Aaron Van Oort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983966"/>
            <a:ext cx="2362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November 14, 2018</a:t>
            </a:r>
          </a:p>
        </p:txBody>
      </p:sp>
    </p:spTree>
    <p:extLst>
      <p:ext uri="{BB962C8B-B14F-4D97-AF65-F5344CB8AC3E}">
        <p14:creationId xmlns:p14="http://schemas.microsoft.com/office/powerpoint/2010/main" val="240288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590800"/>
          </a:xfrm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Constitutional Law</a:t>
            </a:r>
          </a:p>
        </p:txBody>
      </p:sp>
    </p:spTree>
    <p:extLst>
      <p:ext uri="{BB962C8B-B14F-4D97-AF65-F5344CB8AC3E}">
        <p14:creationId xmlns:p14="http://schemas.microsoft.com/office/powerpoint/2010/main" val="406816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E3E8-9C23-4B3C-9C1B-F1F12CF9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Takings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3F21-018D-4501-A0F1-AAF9569F6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Knick v. Township of Scott</a:t>
            </a:r>
            <a:r>
              <a:rPr lang="en-US" i="1" dirty="0"/>
              <a:t>: </a:t>
            </a:r>
          </a:p>
          <a:p>
            <a:pPr lvl="1"/>
            <a:r>
              <a:rPr lang="en-US" dirty="0"/>
              <a:t>Should language in the Fifth Amendment’s Takings Clause limiting it to takings “without just compensation” continue to require takings plaintiffs to first try to obtain compensation under reasonable state-law remedies, in order to “complete” or “ripen” a federal takings claim? </a:t>
            </a:r>
          </a:p>
          <a:p>
            <a:pPr lvl="2"/>
            <a:r>
              <a:rPr lang="en-US" dirty="0"/>
              <a:t>Since 1890, the Court has generally held that Takings Clause is not violated by a taking without pre-payment, but only by a taking without certain and adequate provision for obtaining compensation</a:t>
            </a:r>
          </a:p>
          <a:p>
            <a:pPr lvl="2"/>
            <a:r>
              <a:rPr lang="en-US" dirty="0"/>
              <a:t>Lately known as “</a:t>
            </a:r>
            <a:r>
              <a:rPr lang="en-US" i="1" dirty="0"/>
              <a:t>Williamson County </a:t>
            </a:r>
            <a:r>
              <a:rPr lang="en-US" dirty="0"/>
              <a:t>prong two” requirement</a:t>
            </a:r>
          </a:p>
          <a:p>
            <a:pPr lvl="2"/>
            <a:r>
              <a:rPr lang="en-US" dirty="0"/>
              <a:t>Federal facial challenge to cemetery-access ordinance “not ripe” </a:t>
            </a:r>
          </a:p>
          <a:p>
            <a:pPr lvl="1"/>
            <a:r>
              <a:rPr lang="en-US" dirty="0"/>
              <a:t>Argued Week One, before J. Kavanaugh joined the Court</a:t>
            </a:r>
          </a:p>
          <a:p>
            <a:pPr lvl="1"/>
            <a:r>
              <a:rPr lang="en-US" dirty="0"/>
              <a:t>Nov. 2: re-argument ordered, plus further briefing of a </a:t>
            </a:r>
            <a:r>
              <a:rPr lang="en-US" dirty="0" err="1"/>
              <a:t>subissue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5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97F3-18E2-4D67-8AE8-D7F8DCF7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Md. Nat’l Capital Park &amp; Planning Comm’n v. AHA</a:t>
            </a:r>
          </a:p>
        </p:txBody>
      </p:sp>
      <p:pic>
        <p:nvPicPr>
          <p:cNvPr id="8" name="Content Placeholder 7" descr="A large green field&#10;&#10;Description generated with high confidence">
            <a:extLst>
              <a:ext uri="{FF2B5EF4-FFF2-40B4-BE49-F238E27FC236}">
                <a16:creationId xmlns:a16="http://schemas.microsoft.com/office/drawing/2014/main" id="{DBB40847-1DFB-4A2F-B1B5-6D405815D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9" y="1447800"/>
            <a:ext cx="7200898" cy="4800600"/>
          </a:xfrm>
        </p:spPr>
      </p:pic>
    </p:spTree>
    <p:extLst>
      <p:ext uri="{BB962C8B-B14F-4D97-AF65-F5344CB8AC3E}">
        <p14:creationId xmlns:p14="http://schemas.microsoft.com/office/powerpoint/2010/main" val="50976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E3E8-9C23-4B3C-9C1B-F1F12CF9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First Amendment – Establishment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3F21-018D-4501-A0F1-AAF9569F6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Maryland-National Capital Park &amp; Planning Commission v. American Humanist Association</a:t>
            </a:r>
            <a:r>
              <a:rPr lang="en-US" i="1" dirty="0"/>
              <a:t>: </a:t>
            </a:r>
          </a:p>
          <a:p>
            <a:pPr lvl="1"/>
            <a:r>
              <a:rPr lang="en-US" dirty="0"/>
              <a:t>Does the Establishment Clause of the First Amendment require the removal or destruction of a 93-year-old memorial to American servicemen who died in World War I because the memorial bears the shape of a cross? </a:t>
            </a:r>
          </a:p>
          <a:p>
            <a:pPr lvl="2"/>
            <a:r>
              <a:rPr lang="en-US" dirty="0"/>
              <a:t>40-foot “Latin cross” in traffic circle, as part of park trail area that included several smaller memorials to wars and other tragedies</a:t>
            </a:r>
          </a:p>
          <a:p>
            <a:pPr lvl="1"/>
            <a:r>
              <a:rPr lang="en-US" dirty="0"/>
              <a:t>What test should be used to determine the constitutionality of a passive display incorporating religious symbolism; and if the </a:t>
            </a:r>
            <a:r>
              <a:rPr lang="en-US" i="1" dirty="0"/>
              <a:t>Lemon </a:t>
            </a:r>
            <a:r>
              <a:rPr lang="en-US" dirty="0"/>
              <a:t>test, is this excessive entanglement with religion?</a:t>
            </a:r>
          </a:p>
          <a:p>
            <a:pPr lvl="2"/>
            <a:r>
              <a:rPr lang="en-US" i="1" dirty="0"/>
              <a:t>Van Orden </a:t>
            </a:r>
            <a:r>
              <a:rPr lang="en-US" dirty="0"/>
              <a:t>4-justice majority opinion: </a:t>
            </a:r>
            <a:r>
              <a:rPr lang="en-US" i="1" dirty="0"/>
              <a:t>Lemon</a:t>
            </a:r>
            <a:r>
              <a:rPr lang="en-US" dirty="0"/>
              <a:t> test “not useful” in the context of passive monuments.</a:t>
            </a:r>
          </a:p>
          <a:p>
            <a:pPr lvl="2"/>
            <a:r>
              <a:rPr lang="en-US" i="1" dirty="0"/>
              <a:t>Van Orden </a:t>
            </a:r>
            <a:r>
              <a:rPr lang="en-US" dirty="0"/>
              <a:t>concurrence of J. Breyer: </a:t>
            </a:r>
            <a:r>
              <a:rPr lang="en-US" i="1" dirty="0"/>
              <a:t>Lemon </a:t>
            </a:r>
            <a:r>
              <a:rPr lang="en-US" dirty="0"/>
              <a:t>test continues to be a useful guidepost in Establishment Clauses cases, including for monuments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214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B584-5391-411D-9FDC-A18C150B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Eighth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4F1D-A15A-40F4-A082-9E6A64A3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i="1" dirty="0" err="1"/>
              <a:t>Timbs</a:t>
            </a:r>
            <a:r>
              <a:rPr lang="en-US" b="1" i="1" dirty="0"/>
              <a:t> v. Indiana</a:t>
            </a:r>
            <a:endParaRPr lang="en-US" dirty="0"/>
          </a:p>
          <a:p>
            <a:pPr lvl="1" fontAlgn="ctr"/>
            <a:r>
              <a:rPr lang="en-US" dirty="0"/>
              <a:t>Is the Eighth Amendment’s Excessive Fines Clause incorporated against the states through the Fourteenth Amendment?</a:t>
            </a:r>
          </a:p>
          <a:p>
            <a:pPr lvl="2" fontAlgn="ctr"/>
            <a:r>
              <a:rPr lang="en-US" dirty="0"/>
              <a:t>2001 dictum in </a:t>
            </a:r>
            <a:r>
              <a:rPr lang="en-US" i="1" dirty="0"/>
              <a:t>Cooper Indus. v. Leatherman Tool Group: </a:t>
            </a:r>
            <a:r>
              <a:rPr lang="en-US" dirty="0"/>
              <a:t>“yes”</a:t>
            </a:r>
          </a:p>
          <a:p>
            <a:pPr lvl="2" fontAlgn="ctr"/>
            <a:r>
              <a:rPr lang="en-US" dirty="0"/>
              <a:t>2010 dictum in </a:t>
            </a:r>
            <a:r>
              <a:rPr lang="en-US" i="1" dirty="0"/>
              <a:t>McDonald v. City of Chicago</a:t>
            </a:r>
            <a:r>
              <a:rPr lang="en-US" dirty="0"/>
              <a:t>: “no”</a:t>
            </a:r>
          </a:p>
          <a:p>
            <a:pPr lvl="2" fontAlgn="ctr"/>
            <a:r>
              <a:rPr lang="en-US" dirty="0"/>
              <a:t>Civil forfeiture of heroin dealer’s Land Rover</a:t>
            </a:r>
          </a:p>
          <a:p>
            <a:pPr lvl="2" fontAlgn="ctr"/>
            <a:r>
              <a:rPr lang="en-US" dirty="0"/>
              <a:t>Indiana state courts split</a:t>
            </a:r>
          </a:p>
          <a:p>
            <a:pPr lvl="2" fontAlgn="ctr"/>
            <a:r>
              <a:rPr lang="en-US" dirty="0"/>
              <a:t>Ind. S. Ct. follows latest dictum</a:t>
            </a:r>
          </a:p>
          <a:p>
            <a:pPr lvl="1"/>
            <a:endParaRPr lang="en-US" dirty="0"/>
          </a:p>
          <a:p>
            <a:pPr marL="396875" lvl="1" indent="0" fontAlgn="ctr">
              <a:buNone/>
            </a:pPr>
            <a:endParaRPr lang="en-US" dirty="0"/>
          </a:p>
          <a:p>
            <a:pPr lvl="1" fontAlgn="ctr"/>
            <a:endParaRPr lang="en-US" dirty="0"/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1CD59-33A8-4B7C-A8DC-1675CECB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42" y="3733800"/>
            <a:ext cx="3437658" cy="25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590800"/>
          </a:xfrm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96910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1124373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0"/>
            <a:ext cx="10622736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3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B584-5391-411D-9FDC-A18C150B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Patents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4F1D-A15A-40F4-A082-9E6A64A3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i="1" dirty="0"/>
              <a:t>Return Mail Inc. v. U.S. Postal Service</a:t>
            </a:r>
            <a:r>
              <a:rPr lang="en-US" dirty="0"/>
              <a:t>.</a:t>
            </a:r>
          </a:p>
          <a:p>
            <a:pPr lvl="1" fontAlgn="ctr"/>
            <a:r>
              <a:rPr lang="en-US" dirty="0"/>
              <a:t>Whether the government is a “person” who may petition to institute review proceedings under the Leahy-Smith America Invents Act.</a:t>
            </a:r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8A689-A9F0-4A34-8A0E-3FFCA348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90" y="2667952"/>
            <a:ext cx="6911419" cy="41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B584-5391-411D-9FDC-A18C150B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Patents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4F1D-A15A-40F4-A082-9E6A64A3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i="1" dirty="0" err="1"/>
              <a:t>Helsinn</a:t>
            </a:r>
            <a:r>
              <a:rPr lang="en-US" b="1" i="1" dirty="0"/>
              <a:t> Healthcare S.A. v. Teva Pharmaceuticals USA Inc.</a:t>
            </a:r>
            <a:endParaRPr lang="en-US" dirty="0"/>
          </a:p>
          <a:p>
            <a:pPr lvl="1" fontAlgn="ctr"/>
            <a:r>
              <a:rPr lang="en-US" dirty="0">
                <a:solidFill>
                  <a:schemeClr val="tx1"/>
                </a:solidFill>
              </a:rPr>
              <a:t>Whether, under the Leahy-Smith America Invents Act, an inventor’s sale of an invention to a third party that is obligated to keep the invention confidential qualifies as prior art for purposes of determining the patentability of the invention.</a:t>
            </a:r>
          </a:p>
          <a:p>
            <a:pPr lvl="1" fontAlgn="ctr"/>
            <a:endParaRPr lang="en-US" dirty="0"/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C930E-82E0-4FF0-8DD9-D1DB9DB5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038600"/>
            <a:ext cx="2652823" cy="186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23730" cy="502920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Calibri" panose="020F0502020204030204" pitchFamily="34" charset="0"/>
              </a:rPr>
              <a:t>Kennedy/ Kavanaugh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</a:rPr>
              <a:t>Statistics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</a:rPr>
              <a:t>Stare Decisis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Calibri" panose="020F0502020204030204" pitchFamily="34" charset="0"/>
              </a:rPr>
              <a:t>High-profile cases in: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</a:rPr>
              <a:t>Constitutional Law</a:t>
            </a:r>
          </a:p>
          <a:p>
            <a:pPr lvl="1">
              <a:spcBef>
                <a:spcPts val="1200"/>
              </a:spcBef>
            </a:pPr>
            <a:r>
              <a:rPr lang="en-US" sz="2800">
                <a:latin typeface="Calibri" panose="020F0502020204030204" pitchFamily="34" charset="0"/>
              </a:rPr>
              <a:t>Intellectual Property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</a:rPr>
              <a:t>Jurisdiction and Procedure</a:t>
            </a:r>
            <a:endParaRPr lang="en-US" sz="3000" dirty="0">
              <a:latin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</a:rPr>
              <a:t>Criminal Law and Procedure</a:t>
            </a:r>
          </a:p>
        </p:txBody>
      </p:sp>
    </p:spTree>
    <p:extLst>
      <p:ext uri="{BB962C8B-B14F-4D97-AF65-F5344CB8AC3E}">
        <p14:creationId xmlns:p14="http://schemas.microsoft.com/office/powerpoint/2010/main" val="367846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590800"/>
          </a:xfrm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Jurisdiction and Procedure</a:t>
            </a:r>
          </a:p>
        </p:txBody>
      </p:sp>
    </p:spTree>
    <p:extLst>
      <p:ext uri="{BB962C8B-B14F-4D97-AF65-F5344CB8AC3E}">
        <p14:creationId xmlns:p14="http://schemas.microsoft.com/office/powerpoint/2010/main" val="188220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740059-FED2-4591-B319-373F7DB2E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6507"/>
            <a:ext cx="1981200" cy="1433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ACE8B-3E71-40DB-9FC3-654D21D4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Arbitration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B0F-0AE2-4024-BE80-22DCA911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400" b="1" i="1" dirty="0"/>
              <a:t>New Prime Inc. v. Oliveira</a:t>
            </a:r>
          </a:p>
          <a:p>
            <a:pPr lvl="1" fontAlgn="ctr"/>
            <a:r>
              <a:rPr lang="en-US" sz="2000" dirty="0"/>
              <a:t>Is the applicability of FAA Section I’s exemption a question of arbitrability that courts must decide, and does the “contracts of employment” exemption apply to independent contractor agreements?</a:t>
            </a:r>
          </a:p>
          <a:p>
            <a:pPr fontAlgn="ctr"/>
            <a:r>
              <a:rPr lang="en-US" sz="2400" b="1" i="1" dirty="0"/>
              <a:t>Lamps Plus Inc. v. Varela</a:t>
            </a:r>
          </a:p>
          <a:p>
            <a:pPr lvl="1" fontAlgn="ctr"/>
            <a:r>
              <a:rPr lang="en-US" sz="2000" dirty="0"/>
              <a:t>Does the FAA foreclose a state-law interpretation of an arbitration agreement that would authorize class arbitration based solely on general language commonly used in arbitration agreements?</a:t>
            </a:r>
          </a:p>
          <a:p>
            <a:pPr fontAlgn="ctr"/>
            <a:r>
              <a:rPr lang="en-US" sz="2400" b="1" i="1" dirty="0"/>
              <a:t>Henry Schein Inc. v. Archer and White Sales Inc</a:t>
            </a:r>
            <a:r>
              <a:rPr lang="en-US" dirty="0"/>
              <a:t>.</a:t>
            </a:r>
          </a:p>
          <a:p>
            <a:pPr lvl="1" fontAlgn="ctr"/>
            <a:r>
              <a:rPr lang="en-US" sz="2000" dirty="0"/>
              <a:t>Does the FAA permit a court to decline to enforce an agreement delegating questions of arbitrability to an arbitrator if the court concludes the claim of arbitrability is “wholly groundless.”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40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BD69A4-F24C-4A51-B217-9E27124A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3" y="1752600"/>
            <a:ext cx="2833687" cy="1895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ACE8B-3E71-40DB-9FC3-654D21D4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167"/>
            <a:ext cx="8323730" cy="868680"/>
          </a:xfrm>
        </p:spPr>
        <p:txBody>
          <a:bodyPr/>
          <a:lstStyle/>
          <a:p>
            <a:pPr algn="ctr"/>
            <a:r>
              <a:rPr lang="en-US" sz="2800" dirty="0"/>
              <a:t>Class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AB0F-0AE2-4024-BE80-22DCA911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0" y="976312"/>
            <a:ext cx="8323730" cy="6110288"/>
          </a:xfrm>
        </p:spPr>
        <p:txBody>
          <a:bodyPr/>
          <a:lstStyle/>
          <a:p>
            <a:pPr fontAlgn="ctr"/>
            <a:r>
              <a:rPr lang="en-US" b="1" i="1" dirty="0"/>
              <a:t>Frank v. </a:t>
            </a:r>
            <a:r>
              <a:rPr lang="en-US" b="1" i="1" dirty="0" err="1"/>
              <a:t>Gaos</a:t>
            </a:r>
            <a:endParaRPr lang="en-US" b="1" i="1" dirty="0"/>
          </a:p>
          <a:p>
            <a:pPr lvl="1" fontAlgn="ctr"/>
            <a:r>
              <a:rPr lang="en-US" dirty="0"/>
              <a:t>When, if at all, does a </a:t>
            </a:r>
            <a:r>
              <a:rPr lang="en-US" i="1" dirty="0"/>
              <a:t>cy </a:t>
            </a:r>
            <a:r>
              <a:rPr lang="en-US" i="1" dirty="0" err="1"/>
              <a:t>pres</a:t>
            </a:r>
            <a:r>
              <a:rPr lang="en-US" dirty="0"/>
              <a:t> award of class action proceeds that provides no direct relief to class members support class certification and comport with the requirement that a settlement binding class members must be “fair, reasonable, and adequate””</a:t>
            </a:r>
          </a:p>
          <a:p>
            <a:pPr fontAlgn="ctr"/>
            <a:r>
              <a:rPr lang="en-US" b="1" i="1" dirty="0"/>
              <a:t>Nutraceutical Corp. v. Lambert </a:t>
            </a:r>
          </a:p>
          <a:p>
            <a:pPr lvl="1" fontAlgn="ctr"/>
            <a:r>
              <a:rPr lang="en-US" dirty="0"/>
              <a:t>Did the 9th Circuit err when it held that equitable exceptions apply to Rule 23(f)’s deadline to file a petition for permission to appeal an order granting or denying class-action certification?</a:t>
            </a:r>
          </a:p>
          <a:p>
            <a:pPr fontAlgn="ctr"/>
            <a:r>
              <a:rPr lang="en-US" b="1" i="1" dirty="0"/>
              <a:t>Home Depot U.S.A. Inc. v. Jackson</a:t>
            </a:r>
            <a:endParaRPr lang="en-US" i="1" dirty="0"/>
          </a:p>
          <a:p>
            <a:pPr lvl="1" fontAlgn="ctr"/>
            <a:r>
              <a:rPr lang="en-US" dirty="0"/>
              <a:t>Whether, under the Class Action Fairness Act, an original defendant to a class-action claim that was originally asserted as a counterclaim against a co-defendant can remove the class action to federal court if it otherwise satisfies </a:t>
            </a:r>
            <a:r>
              <a:rPr lang="en-US" dirty="0" err="1"/>
              <a:t>CAFA</a:t>
            </a:r>
            <a:r>
              <a:rPr lang="en-US" dirty="0"/>
              <a:t>, and whether the holding in </a:t>
            </a:r>
            <a:r>
              <a:rPr lang="en-US" i="1" u="sng" dirty="0"/>
              <a:t>Shamrock Oil &amp; Gas Co. v. Sheets</a:t>
            </a:r>
            <a:r>
              <a:rPr lang="en-US" dirty="0"/>
              <a:t> -- that an original plaintiff may not remove a counterclaim against it -- extends to third-party counterclaim defendants.</a:t>
            </a:r>
            <a:endParaRPr lang="en-US" b="1" dirty="0"/>
          </a:p>
          <a:p>
            <a:pPr lvl="1" fontAlgn="ctr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03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590800"/>
          </a:xfrm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Criminal Law and Procedure</a:t>
            </a:r>
          </a:p>
        </p:txBody>
      </p:sp>
    </p:spTree>
    <p:extLst>
      <p:ext uri="{BB962C8B-B14F-4D97-AF65-F5344CB8AC3E}">
        <p14:creationId xmlns:p14="http://schemas.microsoft.com/office/powerpoint/2010/main" val="23661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B584-5391-411D-9FDC-A18C150B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Non-Delegation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4F1D-A15A-40F4-A082-9E6A64A3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i="1" dirty="0"/>
              <a:t>Gundy v. U.S</a:t>
            </a:r>
            <a:r>
              <a:rPr lang="en-US" dirty="0"/>
              <a:t>.</a:t>
            </a:r>
          </a:p>
          <a:p>
            <a:pPr lvl="1" fontAlgn="ctr"/>
            <a:r>
              <a:rPr lang="en-US" dirty="0"/>
              <a:t>Does the federal Sex Offender Registration and Notification Act’s delegation of authority to the attorney general to issue regulations under 42 U.S.C. § 16913 violate the nondelegation doctrine?</a:t>
            </a:r>
          </a:p>
          <a:p>
            <a:pPr lvl="1" fontAlgn="ctr"/>
            <a:endParaRPr lang="en-US" dirty="0"/>
          </a:p>
          <a:p>
            <a:pPr lvl="1" fontAlgn="ctr"/>
            <a:endParaRPr lang="en-US" dirty="0"/>
          </a:p>
          <a:p>
            <a:pPr lvl="1" fontAlgn="ctr"/>
            <a:endParaRPr lang="en-US" dirty="0"/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FDC41-B997-4C44-A5D7-0946EFE36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27" y="3276600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5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B584-5391-411D-9FDC-A18C150B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Sixth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4F1D-A15A-40F4-A082-9E6A64A3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i="1" dirty="0"/>
              <a:t>Garza v. Idaho</a:t>
            </a:r>
            <a:r>
              <a:rPr lang="en-US" dirty="0"/>
              <a:t>.</a:t>
            </a:r>
          </a:p>
          <a:p>
            <a:pPr lvl="1" fontAlgn="ctr"/>
            <a:r>
              <a:rPr lang="en-US" dirty="0"/>
              <a:t>Is a criminal defendant’s counsel presumptively ineffective if counsel declines to file an appeal of a conviction because the defendant already waived the right to appeal in his plea?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7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04674" cy="4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6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00250"/>
            <a:ext cx="8601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14400" y="3657600"/>
            <a:ext cx="822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535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4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5017"/>
            <a:ext cx="6934200" cy="49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2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590800"/>
          </a:xfrm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Stare Decisis</a:t>
            </a:r>
          </a:p>
        </p:txBody>
      </p:sp>
    </p:spTree>
    <p:extLst>
      <p:ext uri="{BB962C8B-B14F-4D97-AF65-F5344CB8AC3E}">
        <p14:creationId xmlns:p14="http://schemas.microsoft.com/office/powerpoint/2010/main" val="120405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EC53-8A60-4906-8A58-736F179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Stare Decisis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6F02-73EB-45DB-98BA-13A3BD9C0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73663"/>
          </a:xfrm>
        </p:spPr>
        <p:txBody>
          <a:bodyPr/>
          <a:lstStyle/>
          <a:p>
            <a:pPr fontAlgn="ctr"/>
            <a:r>
              <a:rPr lang="en-US" b="1" i="1" dirty="0"/>
              <a:t>Gamble v. U.S.</a:t>
            </a:r>
          </a:p>
          <a:p>
            <a:pPr lvl="1" fontAlgn="ctr"/>
            <a:r>
              <a:rPr lang="en-US" dirty="0"/>
              <a:t>Should the separate-sovereigns exception to the double jeopardy clause be overruled?</a:t>
            </a:r>
          </a:p>
          <a:p>
            <a:pPr lvl="1" fontAlgn="ctr"/>
            <a:endParaRPr lang="en-US" dirty="0"/>
          </a:p>
          <a:p>
            <a:pPr lvl="1" fontAlgn="ctr"/>
            <a:endParaRPr lang="en-US" dirty="0"/>
          </a:p>
          <a:p>
            <a:pPr marL="396875" lvl="1" indent="0" fontAlgn="ctr">
              <a:buNone/>
            </a:pPr>
            <a:endParaRPr lang="en-US" dirty="0"/>
          </a:p>
          <a:p>
            <a:pPr fontAlgn="ctr"/>
            <a:r>
              <a:rPr lang="en-US" b="1" i="1" dirty="0"/>
              <a:t>Franchise Tax Board of California v. Hyatt</a:t>
            </a:r>
          </a:p>
          <a:p>
            <a:pPr lvl="1" fontAlgn="ctr"/>
            <a:r>
              <a:rPr lang="en-US" dirty="0"/>
              <a:t>Should </a:t>
            </a:r>
            <a:r>
              <a:rPr lang="en-US" i="1" dirty="0"/>
              <a:t>Nevada v. Hall,</a:t>
            </a:r>
            <a:r>
              <a:rPr lang="en-US" dirty="0"/>
              <a:t> which permits a sovereign state to be haled into another state’s courts without its consent, be overruled?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1501F-68BF-453B-85E1-B8C7AB75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24400"/>
            <a:ext cx="2168151" cy="179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4F663F-CA8A-45E2-A009-0BC523BF8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31" y="2361804"/>
            <a:ext cx="2057399" cy="15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2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E3E8-9C23-4B3C-9C1B-F1F12CF9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The Decisive Vote?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3F21-018D-4501-A0F1-AAF9569F6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err="1"/>
              <a:t>Bucklew</a:t>
            </a:r>
            <a:r>
              <a:rPr lang="en-US" sz="2400" b="1" i="1" dirty="0"/>
              <a:t> v. </a:t>
            </a:r>
            <a:r>
              <a:rPr lang="en-US" sz="2400" b="1" i="1" dirty="0" err="1"/>
              <a:t>Precythe</a:t>
            </a:r>
            <a:endParaRPr lang="en-US" sz="2400" b="1" i="1" dirty="0"/>
          </a:p>
          <a:p>
            <a:pPr lvl="1"/>
            <a:r>
              <a:rPr lang="en-US" dirty="0"/>
              <a:t>Whether the Eighth Amendment requires an inmate to prove an adequate alternative method of execution when raising an as-applied challenge to the state’s proposed method of execution based on his rare and severe medical condition</a:t>
            </a:r>
          </a:p>
          <a:p>
            <a:pPr lvl="1"/>
            <a:endParaRPr lang="en-US" dirty="0"/>
          </a:p>
          <a:p>
            <a:r>
              <a:rPr lang="en-US" b="1" dirty="0"/>
              <a:t>At oral argument: </a:t>
            </a:r>
          </a:p>
          <a:p>
            <a:pPr lvl="1"/>
            <a:r>
              <a:rPr lang="en-US" dirty="0"/>
              <a:t>“Are you saying even if the method creates gruesome and brutal pain you can still do it because there’s no alternative?” </a:t>
            </a:r>
          </a:p>
          <a:p>
            <a:pPr lvl="1"/>
            <a:r>
              <a:rPr lang="en-US" dirty="0"/>
              <a:t>“Your opposing counsel said, even if everything goes according to plan, there will still be significant suffering. Can you respond to that?”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8564470"/>
      </p:ext>
    </p:extLst>
  </p:cSld>
  <p:clrMapOvr>
    <a:masterClrMapping/>
  </p:clrMapOvr>
</p:sld>
</file>

<file path=ppt/theme/theme1.xml><?xml version="1.0" encoding="utf-8"?>
<a:theme xmlns:a="http://schemas.openxmlformats.org/drawingml/2006/main" name="FBD Only">
  <a:themeElements>
    <a:clrScheme name="FBD_0117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150"/>
      </a:accent1>
      <a:accent2>
        <a:srgbClr val="5E9CAE"/>
      </a:accent2>
      <a:accent3>
        <a:srgbClr val="BCBEC0"/>
      </a:accent3>
      <a:accent4>
        <a:srgbClr val="00583C"/>
      </a:accent4>
      <a:accent5>
        <a:srgbClr val="3F9C35"/>
      </a:accent5>
      <a:accent6>
        <a:srgbClr val="E7AB03"/>
      </a:accent6>
      <a:hlink>
        <a:srgbClr val="774F27"/>
      </a:hlink>
      <a:folHlink>
        <a:srgbClr val="730142"/>
      </a:folHlink>
    </a:clrScheme>
    <a:fontScheme name="Arial Narrow |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mo_x0020_Subject xmlns="3d3fa07a-cd87-4765-a561-04db79f24fed" xmlns:ns1="http://www.w3.org/2001/XMLSchema-instance" ns1:nil="true"/>
    <Memo_x0020_Sent_x0020_Date xmlns="3d3fa07a-cd87-4765-a561-04db79f24fed" xmlns:ns1="http://www.w3.org/2001/XMLSchema-instance" ns1:nil="true"/>
    <Memo_x0020_From xmlns="3d3fa07a-cd87-4765-a561-04db79f24fed"/>
    <Memo_x0020_To xmlns="3d3fa07a-cd87-4765-a561-04db79f24fed"/>
    <e2424bfd11c24dbc81fa3f407851a69c xmlns="3d3fa07a-cd87-4765-a561-04db79f24fed">
      <Terms xmlns="http://schemas.microsoft.com/office/infopath/2007/PartnerControls"/>
    </e2424bfd11c24dbc81fa3f407851a69c>
    <Issues xmlns="3d3fa07a-cd87-4765-a561-04db79f24fed"/>
    <Tracking xmlns="3d3fa07a-cd87-4765-a561-04db79f24fed"/>
    <ClientName xmlns="3d3fa07a-cd87-4765-a561-04db79f24fed">General Non-Firm Related Information</ClientName>
    <ClientCode xmlns="3d3fa07a-cd87-4765-a561-04db79f24fed">GENERAL</ClientCode>
    <MatterName xmlns="3d3fa07a-cd87-4765-a561-04db79f24fed">General Non-Firm Related Information (John M. Baker)</MatterName>
    <MatterCode xmlns="3d3fa07a-cd87-4765-a561-04db79f24fed">GENERAL-JMB</MatterCode>
    <DocAuthor xmlns="3d3fa07a-cd87-4765-a561-04db79f24fed">
      <UserInfo>
        <DisplayName>John M. Baker</DisplayName>
        <AccountId>14</AccountId>
        <AccountType/>
      </UserInfo>
    </DocAuthor>
    <iManageDocID xmlns="3d3fa07a-cd87-4765-a561-04db79f24fed" xmlns:ns1="http://www.w3.org/2001/XMLSchema-instance" ns1:nil="true"/>
    <l41739ea8eca468f93c7c16a2707602c xmlns="3d3fa07a-cd87-4765-a561-04db79f24fed">
      <Terms xmlns="http://schemas.microsoft.com/office/infopath/2007/PartnerControls"/>
    </l41739ea8eca468f93c7c16a2707602c>
    <TaxCatchAll xmlns="3d3fa07a-cd87-4765-a561-04db79f24fed"/>
    <As_x0020_Sent_x0020_-_x0020_Rec_x0027_d xmlns="3d3fa07a-cd87-4765-a561-04db79f24fed">Null</As_x0020_Sent_x0020_-_x0020_Rec_x0027_d>
    <_dlc_DocId xmlns="3d3fa07a-cd87-4765-a561-04db79f24fed">DF26QV5US4QZ-1127324804-926</_dlc_DocId>
    <_dlc_DocIdUrl xmlns="3d3fa07a-cd87-4765-a561-04db79f24fed">
      <Url>https://greeneespel.sharepoint.com/sites/GENERAL-JMB/_layouts/15/DocIdRedir.aspx?ID=DF26QV5US4QZ-1127324804-926</Url>
      <Description>DF26QV5US4QZ-1127324804-926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ernal Memo or Analysis" ma:contentTypeID="0x0101003FD7F0AE718E8C4DB16E35367484080F08001A93AB0EA0BDB54288B70DDF853954FB" ma:contentTypeVersion="6" ma:contentTypeDescription="" ma:contentTypeScope="" ma:versionID="38f65f7df62a0c550ff300368b8006ac">
  <xsd:schema xmlns:xsd="http://www.w3.org/2001/XMLSchema" xmlns:xs="http://www.w3.org/2001/XMLSchema" xmlns:p="http://schemas.microsoft.com/office/2006/metadata/properties" xmlns:ns2="3d3fa07a-cd87-4765-a561-04db79f24fed" targetNamespace="http://schemas.microsoft.com/office/2006/metadata/properties" ma:root="true" ma:fieldsID="1dcf32b36c946e08f53ed30d777c0a39" ns2:_="">
    <xsd:import namespace="3d3fa07a-cd87-4765-a561-04db79f24fed"/>
    <xsd:element name="properties">
      <xsd:complexType>
        <xsd:sequence>
          <xsd:element name="documentManagement">
            <xsd:complexType>
              <xsd:all>
                <xsd:element ref="ns2:Memo_x0020_Subject" minOccurs="0"/>
                <xsd:element ref="ns2:Memo_x0020_Sent_x0020_Date" minOccurs="0"/>
                <xsd:element ref="ns2:Memo_x0020_From" minOccurs="0"/>
                <xsd:element ref="ns2:Memo_x0020_To" minOccurs="0"/>
                <xsd:element ref="ns2:As_x0020_Sent_x0020_-_x0020_Rec_x0027_d" minOccurs="0"/>
                <xsd:element ref="ns2:Issues" minOccurs="0"/>
                <xsd:element ref="ns2:Tracking" minOccurs="0"/>
                <xsd:element ref="ns2:ClientName" minOccurs="0"/>
                <xsd:element ref="ns2:ClientCode" minOccurs="0"/>
                <xsd:element ref="ns2:MatterName" minOccurs="0"/>
                <xsd:element ref="ns2:MatterCode" minOccurs="0"/>
                <xsd:element ref="ns2:DocAuthor" minOccurs="0"/>
                <xsd:element ref="ns2:iManageDocID" minOccurs="0"/>
                <xsd:element ref="ns2:TaxCatchAllLabel" minOccurs="0"/>
                <xsd:element ref="ns2:l41739ea8eca468f93c7c16a2707602c" minOccurs="0"/>
                <xsd:element ref="ns2:_dlc_DocIdUrl" minOccurs="0"/>
                <xsd:element ref="ns2:_dlc_DocId" minOccurs="0"/>
                <xsd:element ref="ns2:_dlc_DocIdPersistId" minOccurs="0"/>
                <xsd:element ref="ns2:e2424bfd11c24dbc81fa3f407851a69c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fa07a-cd87-4765-a561-04db79f24fed" elementFormDefault="qualified">
    <xsd:import namespace="http://schemas.microsoft.com/office/2006/documentManagement/types"/>
    <xsd:import namespace="http://schemas.microsoft.com/office/infopath/2007/PartnerControls"/>
    <xsd:element name="Memo_x0020_Subject" ma:index="1" nillable="true" ma:displayName="Subject of Memo" ma:internalName="Memo_x0020_Subject">
      <xsd:simpleType>
        <xsd:restriction base="dms:Text">
          <xsd:maxLength value="255"/>
        </xsd:restriction>
      </xsd:simpleType>
    </xsd:element>
    <xsd:element name="Memo_x0020_Sent_x0020_Date" ma:index="2" nillable="true" ma:displayName="Date Memo Sent" ma:format="DateOnly" ma:internalName="Memo_x0020_Sent_x0020_Date">
      <xsd:simpleType>
        <xsd:restriction base="dms:DateTime"/>
      </xsd:simpleType>
    </xsd:element>
    <xsd:element name="Memo_x0020_From" ma:index="3" nillable="true" ma:displayName="Memo From" ma:list="{BB1DF61A-6119-4AD5-BC40-91A7043FA9E2}" ma:internalName="Memo_x0020_From" ma:showField="Title" ma:web="{d3c313e4-21c9-48ab-9c35-bf2dab5bb71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mo_x0020_To" ma:index="4" nillable="true" ma:displayName="Memo To" ma:list="{BB1DF61A-6119-4AD5-BC40-91A7043FA9E2}" ma:internalName="Memo_x0020_To" ma:readOnly="false" ma:showField="Title" ma:web="{d3c313e4-21c9-48ab-9c35-bf2dab5bb71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_x0020_Sent_x0020_-_x0020_Rec_x0027_d" ma:index="6" nillable="true" ma:displayName="As Sent - Rec'd" ma:default="Null" ma:format="RadioButtons" ma:internalName="As_x0020_Sent_x0020__x002d__x0020_Rec_x0027_d">
      <xsd:simpleType>
        <xsd:restriction base="dms:Choice">
          <xsd:enumeration value="Yes"/>
          <xsd:enumeration value="No"/>
          <xsd:enumeration value="Null"/>
        </xsd:restriction>
      </xsd:simpleType>
    </xsd:element>
    <xsd:element name="Issues" ma:index="7" nillable="true" ma:displayName="Issues" ma:list="{531D905A-DA95-417C-A3A9-53C2B7FC0F4C}" ma:internalName="Issues" ma:showField="Title" ma:web="{d3c313e4-21c9-48ab-9c35-bf2dab5bb71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racking" ma:index="8" nillable="true" ma:displayName="Tracking" ma:list="{E243E461-5775-4816-B5DD-2507B9C514BE}" ma:internalName="Tracking" ma:showField="Title" ma:web="{d3c313e4-21c9-48ab-9c35-bf2dab5bb71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Name" ma:index="9" nillable="true" ma:displayName="ClientName" ma:default="General Non-Firm Related Information" ma:internalName="ClientName" ma:readOnly="false">
      <xsd:simpleType>
        <xsd:restriction base="dms:Text"/>
      </xsd:simpleType>
    </xsd:element>
    <xsd:element name="ClientCode" ma:index="10" nillable="true" ma:displayName="ClientCode" ma:default="GENERAL" ma:internalName="ClientCode" ma:readOnly="false">
      <xsd:simpleType>
        <xsd:restriction base="dms:Text"/>
      </xsd:simpleType>
    </xsd:element>
    <xsd:element name="MatterName" ma:index="11" nillable="true" ma:displayName="MatterName" ma:default="General Non-Firm Related Information (John M. Baker)" ma:internalName="MatterName" ma:readOnly="false">
      <xsd:simpleType>
        <xsd:restriction base="dms:Text"/>
      </xsd:simpleType>
    </xsd:element>
    <xsd:element name="MatterCode" ma:index="12" nillable="true" ma:displayName="MatterCode" ma:default="GENERAL-JMB" ma:internalName="MatterCode" ma:readOnly="false">
      <xsd:simpleType>
        <xsd:restriction base="dms:Text"/>
      </xsd:simpleType>
    </xsd:element>
    <xsd:element name="DocAuthor" ma:index="13" nillable="true" ma:displayName="DocAuthor" ma:internalName="Doc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anageDocID" ma:index="14" nillable="true" ma:displayName="iManageDocID" ma:internalName="iManageDocID" ma:readOnly="false">
      <xsd:simpleType>
        <xsd:restriction base="dms:Text">
          <xsd:maxLength value="255"/>
        </xsd:restriction>
      </xsd:simpleType>
    </xsd:element>
    <xsd:element name="TaxCatchAllLabel" ma:index="16" nillable="true" ma:displayName="Taxonomy Catch All Column1" ma:hidden="true" ma:list="{E5CC2484-2251-4150-AE54-B6EC4CBF0522}" ma:internalName="TaxCatchAllLabel" ma:readOnly="true" ma:showField="CatchAllDataLabel" ma:web="{d3c313e4-21c9-48ab-9c35-bf2dab5bb71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41739ea8eca468f93c7c16a2707602c" ma:index="21" nillable="true" ma:taxonomy="true" ma:internalName="l41739ea8eca468f93c7c16a2707602c" ma:taxonomyFieldName="Type_x0020_of_x0020_Case" ma:displayName="Type of Case" ma:readOnly="false" ma:default="" ma:fieldId="{541739ea-8eca-468f-93c7-c16a2707602c}" ma:sspId="cc2d2aff-b6f3-41c4-ad53-221e074c49ae" ma:termSetId="33eb628a-f89f-4e35-b029-d5c064ec0d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2424bfd11c24dbc81fa3f407851a69c" ma:index="27" nillable="true" ma:taxonomy="true" ma:internalName="e2424bfd11c24dbc81fa3f407851a69c" ma:taxonomyFieldName="Memo_x0020_Analysis_x0020_Type" ma:displayName="Type of Memo or Analysis" ma:default="" ma:fieldId="{e2424bfd-11c2-4dbc-81fa-3f407851a69c}" ma:sspId="cc2d2aff-b6f3-41c4-ad53-221e074c49ae" ma:termSetId="d49f8f01-36c7-45f2-aa0f-73e2cbceb4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E5CC2484-2251-4150-AE54-B6EC4CBF0522}" ma:internalName="TaxCatchAll" ma:showField="CatchAllData" ma:web="{d3c313e4-21c9-48ab-9c35-bf2dab5bb71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c2d2aff-b6f3-41c4-ad53-221e074c49ae" ContentTypeId="0x0101003FD7F0AE718E8C4DB16E35367484080F08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90F5D-F055-4366-AFDE-F2273B4C312B}">
  <ds:schemaRefs>
    <ds:schemaRef ds:uri="http://purl.org/dc/dcmitype/"/>
    <ds:schemaRef ds:uri="http://schemas.microsoft.com/office/infopath/2007/PartnerControls"/>
    <ds:schemaRef ds:uri="3d3fa07a-cd87-4765-a561-04db79f24fed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4146C5-6594-40E8-B390-5CADFC51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fa07a-cd87-4765-a561-04db79f24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DCA312-A615-443C-A8BB-43108E91B79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E80DE27-3ECD-476B-A598-BA4938260DE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DE564A3-1D61-467D-81DA-79A3903710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1017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Narrow</vt:lpstr>
      <vt:lpstr>Calibri</vt:lpstr>
      <vt:lpstr>FBD Only</vt:lpstr>
      <vt:lpstr>U.S. Supreme Court October Term 2018 Preview</vt:lpstr>
      <vt:lpstr>Overview</vt:lpstr>
      <vt:lpstr>PowerPoint Presentation</vt:lpstr>
      <vt:lpstr>PowerPoint Presentation</vt:lpstr>
      <vt:lpstr>PowerPoint Presentation</vt:lpstr>
      <vt:lpstr>PowerPoint Presentation</vt:lpstr>
      <vt:lpstr>Stare Decisis</vt:lpstr>
      <vt:lpstr>Stare Decisis</vt:lpstr>
      <vt:lpstr>The Decisive Vote?   </vt:lpstr>
      <vt:lpstr>Constitutional Law</vt:lpstr>
      <vt:lpstr>Takings Clause</vt:lpstr>
      <vt:lpstr>Md. Nat’l Capital Park &amp; Planning Comm’n v. AHA</vt:lpstr>
      <vt:lpstr>First Amendment – Establishment Clause</vt:lpstr>
      <vt:lpstr>Eighth Amendment</vt:lpstr>
      <vt:lpstr>Intellectual Property</vt:lpstr>
      <vt:lpstr>PowerPoint Presentation</vt:lpstr>
      <vt:lpstr>PowerPoint Presentation</vt:lpstr>
      <vt:lpstr>Patents</vt:lpstr>
      <vt:lpstr>Patents</vt:lpstr>
      <vt:lpstr>Jurisdiction and Procedure</vt:lpstr>
      <vt:lpstr>Arbitration</vt:lpstr>
      <vt:lpstr>Class Actions</vt:lpstr>
      <vt:lpstr>Criminal Law and Procedure</vt:lpstr>
      <vt:lpstr>Non-Delegation Doctrine</vt:lpstr>
      <vt:lpstr>Sixth Amendment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Supreme Court October Term 2018 Preview</dc:title>
  <cp:lastModifiedBy>Justman, Jeffrey P.</cp:lastModifiedBy>
  <cp:revision>8</cp:revision>
  <cp:lastPrinted>2018-11-12T02:35:35Z</cp:lastPrinted>
  <dcterms:modified xsi:type="dcterms:W3CDTF">2018-11-14T17:14:05Z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0x0101003FD7F0AE718E8C4DB16E35367484080F08001A93AB0EA0BDB54288B70DDF853954FB</vt:lpwstr>
  </property>
  <property fmtid="{D5CDD505-2E9C-101B-9397-08002B2CF9AE}" pid="3" name="ContentType">
    <vt:lpwstr>Internal Memo or Analysis</vt:lpwstr>
  </property>
  <property fmtid="{D5CDD505-2E9C-101B-9397-08002B2CF9AE}" pid="4" name="Memo Analysis Type">
    <vt:lpwstr/>
  </property>
  <property fmtid="{D5CDD505-2E9C-101B-9397-08002B2CF9AE}" pid="5" name="Type of Case">
    <vt:lpwstr/>
  </property>
  <property fmtid="{D5CDD505-2E9C-101B-9397-08002B2CF9AE}" pid="6" name="_dlc_DocIdItemGuid">
    <vt:lpwstr>63b6b94d-a4c8-4ee7-bc73-10b18d032de2</vt:lpwstr>
  </property>
</Properties>
</file>