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9"/>
  </p:notesMasterIdLst>
  <p:sldIdLst>
    <p:sldId id="256" r:id="rId2"/>
    <p:sldId id="257" r:id="rId3"/>
    <p:sldId id="260" r:id="rId4"/>
    <p:sldId id="259" r:id="rId5"/>
    <p:sldId id="269" r:id="rId6"/>
    <p:sldId id="261" r:id="rId7"/>
    <p:sldId id="275" r:id="rId8"/>
    <p:sldId id="272" r:id="rId9"/>
    <p:sldId id="262" r:id="rId10"/>
    <p:sldId id="263" r:id="rId11"/>
    <p:sldId id="264" r:id="rId12"/>
    <p:sldId id="266" r:id="rId13"/>
    <p:sldId id="276" r:id="rId14"/>
    <p:sldId id="267" r:id="rId15"/>
    <p:sldId id="293" r:id="rId16"/>
    <p:sldId id="277" r:id="rId17"/>
    <p:sldId id="279" r:id="rId18"/>
    <p:sldId id="280" r:id="rId19"/>
    <p:sldId id="281" r:id="rId20"/>
    <p:sldId id="283" r:id="rId21"/>
    <p:sldId id="286" r:id="rId22"/>
    <p:sldId id="292" r:id="rId23"/>
    <p:sldId id="287" r:id="rId24"/>
    <p:sldId id="288" r:id="rId25"/>
    <p:sldId id="274" r:id="rId26"/>
    <p:sldId id="271"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00CC"/>
    <a:srgbClr val="0042A4"/>
    <a:srgbClr val="FF1111"/>
    <a:srgbClr val="0D0D0D"/>
    <a:srgbClr val="1E5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7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84A8B-DB66-46D9-884E-EA2F7FECA8D0}" type="datetimeFigureOut">
              <a:rPr lang="en-US" smtClean="0"/>
              <a:t>10/5/2016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395D8-7F82-43F2-9DEE-D4AE6700DCAD}" type="slidenum">
              <a:rPr lang="en-US" smtClean="0"/>
              <a:t>‹#›</a:t>
            </a:fld>
            <a:endParaRPr lang="en-US"/>
          </a:p>
        </p:txBody>
      </p:sp>
    </p:spTree>
    <p:extLst>
      <p:ext uri="{BB962C8B-B14F-4D97-AF65-F5344CB8AC3E}">
        <p14:creationId xmlns:p14="http://schemas.microsoft.com/office/powerpoint/2010/main" val="247689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spto.gov/web/offices/pac/mpep/mpep-9020-appx-r.html#d0e32160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uspto.gov/web/offices/pac/mpep/mpep-9020-appx-r.html#aia_d0e319463" TargetMode="External"/><Relationship Id="rId5" Type="http://schemas.openxmlformats.org/officeDocument/2006/relationships/hyperlink" Target="https://www.uspto.gov/web/offices/pac/mpep/mpep-9020-appx-r.html#d0e322625" TargetMode="External"/><Relationship Id="rId4" Type="http://schemas.openxmlformats.org/officeDocument/2006/relationships/hyperlink" Target="https://www.uspto.gov/web/offices/pac/mpep/mpep-9020-appx-r.html#d0e321738"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395D8-7F82-43F2-9DEE-D4AE6700DCAD}" type="slidenum">
              <a:rPr lang="en-US" smtClean="0"/>
              <a:t>1</a:t>
            </a:fld>
            <a:endParaRPr lang="en-US"/>
          </a:p>
        </p:txBody>
      </p:sp>
    </p:spTree>
    <p:extLst>
      <p:ext uri="{BB962C8B-B14F-4D97-AF65-F5344CB8AC3E}">
        <p14:creationId xmlns:p14="http://schemas.microsoft.com/office/powerpoint/2010/main" val="2103234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Idle Free is the case that EVERYONE CITES to for showing patentability of the claims.</a:t>
            </a:r>
            <a:endParaRPr lang="en-US" dirty="0"/>
          </a:p>
        </p:txBody>
      </p:sp>
      <p:sp>
        <p:nvSpPr>
          <p:cNvPr id="4" name="Slide Number Placeholder 3"/>
          <p:cNvSpPr>
            <a:spLocks noGrp="1"/>
          </p:cNvSpPr>
          <p:nvPr>
            <p:ph type="sldNum" sz="quarter" idx="10"/>
          </p:nvPr>
        </p:nvSpPr>
        <p:spPr/>
        <p:txBody>
          <a:bodyPr/>
          <a:lstStyle/>
          <a:p>
            <a:fld id="{03D2A2F8-878F-42D1-97DF-A43558B4850E}" type="slidenum">
              <a:rPr lang="en-US" smtClean="0"/>
              <a:t>17</a:t>
            </a:fld>
            <a:endParaRPr lang="en-US" dirty="0"/>
          </a:p>
        </p:txBody>
      </p:sp>
    </p:spTree>
    <p:extLst>
      <p:ext uri="{BB962C8B-B14F-4D97-AF65-F5344CB8AC3E}">
        <p14:creationId xmlns:p14="http://schemas.microsoft.com/office/powerpoint/2010/main" val="318026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MasterImage helped to further define Idle Free</a:t>
            </a:r>
            <a:endParaRPr lang="en-US" dirty="0"/>
          </a:p>
        </p:txBody>
      </p:sp>
      <p:sp>
        <p:nvSpPr>
          <p:cNvPr id="4" name="Slide Number Placeholder 3"/>
          <p:cNvSpPr>
            <a:spLocks noGrp="1"/>
          </p:cNvSpPr>
          <p:nvPr>
            <p:ph type="sldNum" sz="quarter" idx="10"/>
          </p:nvPr>
        </p:nvSpPr>
        <p:spPr/>
        <p:txBody>
          <a:bodyPr/>
          <a:lstStyle/>
          <a:p>
            <a:fld id="{03D2A2F8-878F-42D1-97DF-A43558B4850E}" type="slidenum">
              <a:rPr lang="en-US" smtClean="0"/>
              <a:t>18</a:t>
            </a:fld>
            <a:endParaRPr lang="en-US" dirty="0"/>
          </a:p>
        </p:txBody>
      </p:sp>
    </p:spTree>
    <p:extLst>
      <p:ext uri="{BB962C8B-B14F-4D97-AF65-F5344CB8AC3E}">
        <p14:creationId xmlns:p14="http://schemas.microsoft.com/office/powerpoint/2010/main" val="253645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D2A2F8-878F-42D1-97DF-A43558B4850E}" type="slidenum">
              <a:rPr lang="en-US" smtClean="0"/>
              <a:t>20</a:t>
            </a:fld>
            <a:endParaRPr lang="en-US" dirty="0"/>
          </a:p>
        </p:txBody>
      </p:sp>
    </p:spTree>
    <p:extLst>
      <p:ext uri="{BB962C8B-B14F-4D97-AF65-F5344CB8AC3E}">
        <p14:creationId xmlns:p14="http://schemas.microsoft.com/office/powerpoint/2010/main" val="193072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smtClean="0"/>
              <a:t>Bollman</a:t>
            </a:r>
            <a:r>
              <a:rPr lang="en-US" altLang="en-US" dirty="0" smtClean="0"/>
              <a:t> – This is perhaps the most interesting from a duty of candor / fraud standpoint, but not what we usually think of.</a:t>
            </a:r>
          </a:p>
          <a:p>
            <a:pPr eaLnBrk="1" hangingPunct="1">
              <a:spcBef>
                <a:spcPct val="0"/>
              </a:spcBef>
            </a:pPr>
            <a:endParaRPr lang="en-US" altLang="en-US" dirty="0" smtClean="0"/>
          </a:p>
          <a:p>
            <a:pPr eaLnBrk="1" hangingPunct="1">
              <a:spcBef>
                <a:spcPct val="0"/>
              </a:spcBef>
            </a:pPr>
            <a:r>
              <a:rPr lang="en-US" altLang="en-US" dirty="0" smtClean="0"/>
              <a:t>William Bollman was a DC registered patent attorney.  He had prosecuted a patent now in district court litigation.  There was a protective order that would not allow any prosecuting attorney to see the documents.  Bollman was not a signatory, but he knew about the protective order.  Subsequently the patent entered into reexamination.  Bollman received 6 boxes of documents for an IDS, including several documents under the protective order.  As these documents were entered without an indication of confidentiality, they were public, despite the protective order entered by the district court.</a:t>
            </a:r>
          </a:p>
          <a:p>
            <a:pPr eaLnBrk="1" hangingPunct="1">
              <a:spcBef>
                <a:spcPct val="0"/>
              </a:spcBef>
            </a:pPr>
            <a:endParaRPr lang="en-US" altLang="en-US" dirty="0" smtClean="0"/>
          </a:p>
          <a:p>
            <a:pPr eaLnBrk="1" hangingPunct="1">
              <a:spcBef>
                <a:spcPct val="0"/>
              </a:spcBef>
            </a:pPr>
            <a:r>
              <a:rPr lang="en-US" altLang="en-US" dirty="0" smtClean="0"/>
              <a:t>Bollman then filed the documents in the 3 related applications of his own initiative.  Without direction of the client.  Thereby violating the protective order again.  The court went on to hold IDS in contempt of court and ordered to pay costs and attorney fees of 332K.</a:t>
            </a:r>
          </a:p>
          <a:p>
            <a:pPr eaLnBrk="1" hangingPunct="1">
              <a:spcBef>
                <a:spcPct val="0"/>
              </a:spcBef>
            </a:pPr>
            <a:endParaRPr lang="en-US" altLang="en-US" dirty="0" smtClean="0"/>
          </a:p>
          <a:p>
            <a:pPr eaLnBrk="1" hangingPunct="1">
              <a:spcBef>
                <a:spcPct val="0"/>
              </a:spcBef>
            </a:pPr>
            <a:r>
              <a:rPr lang="en-US" altLang="en-US" dirty="0" smtClean="0"/>
              <a:t>Therefore Bollman was found to have violated 10.23(a),(b), (c)(15) by the signing and filing of an IDS without review.  This resulted in a public reprimand and 2 year probation.</a:t>
            </a:r>
          </a:p>
          <a:p>
            <a:pPr eaLnBrk="1" hangingPunct="1">
              <a:spcBef>
                <a:spcPct val="0"/>
              </a:spcBef>
            </a:pPr>
            <a:endParaRPr lang="en-US" altLang="en-US" dirty="0" smtClean="0"/>
          </a:p>
          <a:p>
            <a:pPr eaLnBrk="1" hangingPunct="1">
              <a:spcBef>
                <a:spcPct val="0"/>
              </a:spcBef>
            </a:pPr>
            <a:r>
              <a:rPr lang="en-US" altLang="en-US" b="1" u="sng" dirty="0" smtClean="0"/>
              <a:t>MORE SEVERE</a:t>
            </a:r>
          </a:p>
          <a:p>
            <a:pPr eaLnBrk="1" hangingPunct="1">
              <a:spcBef>
                <a:spcPct val="0"/>
              </a:spcBef>
            </a:pPr>
            <a:endParaRPr lang="en-US" altLang="en-US" dirty="0" smtClean="0"/>
          </a:p>
          <a:p>
            <a:pPr eaLnBrk="1" hangingPunct="1">
              <a:spcBef>
                <a:spcPct val="0"/>
              </a:spcBef>
            </a:pPr>
            <a:r>
              <a:rPr lang="en-US" altLang="en-US" b="1" dirty="0" smtClean="0"/>
              <a:t>Edelson</a:t>
            </a:r>
            <a:r>
              <a:rPr lang="en-US" altLang="en-US" dirty="0" smtClean="0"/>
              <a:t> – patent attorney from Illinois.  He didn’t always inform his client of Office correspondence including Notices of Abandonment.  He misrepresented the status of the abandoned trademarks and patent / PCT applications to the client and said everything was fine.  He failed to revive them.  And, just to really mess himself up, he provided false or misleading information to OED during the investigation of his misconduct!  Don’t do that!  Thus, frauds were committed under 10.23(c)(2)(i), (b)(4), and (b)(5) amongst violating a host of other disciplinary rules.</a:t>
            </a:r>
          </a:p>
          <a:p>
            <a:pPr eaLnBrk="1" hangingPunct="1">
              <a:spcBef>
                <a:spcPct val="0"/>
              </a:spcBef>
            </a:pPr>
            <a:endParaRPr lang="en-US" altLang="en-US" dirty="0" smtClean="0"/>
          </a:p>
          <a:p>
            <a:pPr eaLnBrk="1" hangingPunct="1">
              <a:spcBef>
                <a:spcPct val="0"/>
              </a:spcBef>
            </a:pPr>
            <a:r>
              <a:rPr lang="en-US" altLang="en-US" dirty="0" smtClean="0"/>
              <a:t>He was suspended for 36 months / 3 years.</a:t>
            </a:r>
          </a:p>
          <a:p>
            <a:pPr eaLnBrk="1" hangingPunct="1">
              <a:spcBef>
                <a:spcPct val="0"/>
              </a:spcBef>
            </a:pPr>
            <a:endParaRPr lang="en-US" altLang="en-US" dirty="0" smtClean="0"/>
          </a:p>
          <a:p>
            <a:pPr eaLnBrk="1" hangingPunct="1">
              <a:spcBef>
                <a:spcPct val="0"/>
              </a:spcBef>
            </a:pPr>
            <a:r>
              <a:rPr lang="en-US" altLang="en-US" b="1" dirty="0" smtClean="0"/>
              <a:t>Massicotte</a:t>
            </a:r>
            <a:r>
              <a:rPr lang="en-US" altLang="en-US" dirty="0" smtClean="0"/>
              <a:t> – Michelle Massicotte was a Massachusetts attorney but not a registered patent attorney.  She received office actions for 3 trademark applications which went unanswered and then abandoned.  During revival, the attorney asserted that she did not receive the office actions before the trademarks went abandoned.  This is an example of an AVERMENT.  This was a fraud and a violation under 10.23(b)(4), (b)(5), and (b)(6) with false or misleading information to the office.  </a:t>
            </a:r>
          </a:p>
          <a:p>
            <a:pPr eaLnBrk="1" hangingPunct="1">
              <a:spcBef>
                <a:spcPct val="0"/>
              </a:spcBef>
            </a:pPr>
            <a:endParaRPr lang="en-US" altLang="en-US" dirty="0" smtClean="0"/>
          </a:p>
          <a:p>
            <a:pPr eaLnBrk="1" hangingPunct="1">
              <a:spcBef>
                <a:spcPct val="0"/>
              </a:spcBef>
            </a:pPr>
            <a:r>
              <a:rPr lang="en-US" altLang="en-US" dirty="0" smtClean="0"/>
              <a:t>The APJ again pointed out that there were no prior disciplinary actions, conduct was aberrational, and there were extenuating medical circumstances.  Thus she was suspended to do anything before the USPTO for 2 years.</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3D2A2F8-878F-42D1-97DF-A43558B4850E}" type="slidenum">
              <a:rPr lang="en-US" smtClean="0"/>
              <a:t>21</a:t>
            </a:fld>
            <a:endParaRPr lang="en-US" dirty="0"/>
          </a:p>
        </p:txBody>
      </p:sp>
    </p:spTree>
    <p:extLst>
      <p:ext uri="{BB962C8B-B14F-4D97-AF65-F5344CB8AC3E}">
        <p14:creationId xmlns:p14="http://schemas.microsoft.com/office/powerpoint/2010/main" val="150768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395D8-7F82-43F2-9DEE-D4AE6700DCAD}" type="slidenum">
              <a:rPr lang="en-US" smtClean="0"/>
              <a:t>22</a:t>
            </a:fld>
            <a:endParaRPr lang="en-US"/>
          </a:p>
        </p:txBody>
      </p:sp>
    </p:spTree>
    <p:extLst>
      <p:ext uri="{BB962C8B-B14F-4D97-AF65-F5344CB8AC3E}">
        <p14:creationId xmlns:p14="http://schemas.microsoft.com/office/powerpoint/2010/main" val="3042411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IPR2014-00367</a:t>
            </a:r>
            <a:r>
              <a:rPr lang="en-US" b="1" baseline="0" dirty="0" smtClean="0"/>
              <a:t> – </a:t>
            </a:r>
            <a:r>
              <a:rPr lang="en-US" b="1" i="1" baseline="0" dirty="0" smtClean="0"/>
              <a:t>Schott Gemtron Corporation v. SSW Holding Company Inc. </a:t>
            </a:r>
            <a:r>
              <a:rPr lang="en-US" b="1" baseline="0" dirty="0" smtClean="0"/>
              <a:t>(Patent Owner) Paper 54.  </a:t>
            </a:r>
            <a:r>
              <a:rPr lang="en-US" baseline="0" dirty="0" smtClean="0"/>
              <a:t>There was a 25 day delay in requesting the conference call to deal with getting the missing exhibits in.  That delay weighed AGAINST granting the request to get the exhibits entered.  The Motion to Correct the Response correcting typos in the response was viewed as NOT resulting in prejudice.  DO NOT WAIT.</a:t>
            </a:r>
          </a:p>
          <a:p>
            <a:endParaRPr lang="en-US" baseline="0" dirty="0" smtClean="0"/>
          </a:p>
          <a:p>
            <a:r>
              <a:rPr lang="en-US" baseline="0" dirty="0" smtClean="0"/>
              <a:t>IPR2013-00624, ConMed Corp. v. Bonutti Skeletal Innovations LLC, Paper 22, Mar. 14, 2014:  Did the Petitioner hit the SUBMIT button on Sept. 25 v. October 2.  Board said that as the Petition was complete and served on other side they would grant the Sept. 25</a:t>
            </a:r>
            <a:r>
              <a:rPr lang="en-US" baseline="30000" dirty="0" smtClean="0"/>
              <a:t>th</a:t>
            </a:r>
            <a:r>
              <a:rPr lang="en-US" baseline="0" dirty="0" smtClean="0"/>
              <a:t> date.</a:t>
            </a:r>
          </a:p>
          <a:p>
            <a:endParaRPr lang="en-US" baseline="0" dirty="0" smtClean="0"/>
          </a:p>
          <a:p>
            <a:r>
              <a:rPr lang="en-US" b="1" baseline="0" dirty="0" smtClean="0"/>
              <a:t>IPR00239-243 and 247 – 2Wire, Inc. v. TQ Delta LLC, Paper 10, Jan. 15, 2015.  </a:t>
            </a:r>
            <a:r>
              <a:rPr lang="en-US" baseline="0" dirty="0" smtClean="0"/>
              <a:t>Failure to hit the “SUBMIT” button on Nov. 6</a:t>
            </a:r>
            <a:r>
              <a:rPr lang="en-US" baseline="30000" dirty="0" smtClean="0"/>
              <a:t>th</a:t>
            </a:r>
            <a:r>
              <a:rPr lang="en-US" baseline="0" dirty="0" smtClean="0"/>
              <a:t> and realizing that on Nov. 7</a:t>
            </a:r>
            <a:r>
              <a:rPr lang="en-US" baseline="30000" dirty="0" smtClean="0"/>
              <a:t>th</a:t>
            </a:r>
            <a:r>
              <a:rPr lang="en-US" baseline="0" dirty="0" smtClean="0"/>
              <a:t>.  All requirements for the petition had been met on Nov. 6</a:t>
            </a:r>
            <a:r>
              <a:rPr lang="en-US" baseline="30000" dirty="0" smtClean="0"/>
              <a:t>th</a:t>
            </a:r>
            <a:r>
              <a:rPr lang="en-US" baseline="0" dirty="0" smtClean="0"/>
              <a:t> according to the PTAB.</a:t>
            </a:r>
          </a:p>
          <a:p>
            <a:endParaRPr lang="en-US" dirty="0" smtClean="0"/>
          </a:p>
          <a:p>
            <a:endParaRPr lang="en-US" dirty="0" smtClean="0"/>
          </a:p>
          <a:p>
            <a:r>
              <a:rPr lang="en-US" b="1" dirty="0" smtClean="0"/>
              <a:t>IPR2015-01332</a:t>
            </a:r>
            <a:r>
              <a:rPr lang="en-US" b="1" baseline="0" dirty="0" smtClean="0"/>
              <a:t> – Presidio Components Inc. v. Avx Corp (Patent Owner) </a:t>
            </a:r>
            <a:r>
              <a:rPr lang="en-US" baseline="0" dirty="0" smtClean="0"/>
              <a:t>involves a case where the declaration as filed with the PTAB was unsigned by the Petitioner’s declarant.  No credible prejudice was shown by AVX, and none called to the attention of the court.  Mistakes happen.</a:t>
            </a:r>
            <a:endParaRPr lang="en-US" dirty="0"/>
          </a:p>
        </p:txBody>
      </p:sp>
      <p:sp>
        <p:nvSpPr>
          <p:cNvPr id="4" name="Slide Number Placeholder 3"/>
          <p:cNvSpPr>
            <a:spLocks noGrp="1"/>
          </p:cNvSpPr>
          <p:nvPr>
            <p:ph type="sldNum" sz="quarter" idx="10"/>
          </p:nvPr>
        </p:nvSpPr>
        <p:spPr/>
        <p:txBody>
          <a:bodyPr/>
          <a:lstStyle/>
          <a:p>
            <a:fld id="{03D2A2F8-878F-42D1-97DF-A43558B4850E}" type="slidenum">
              <a:rPr lang="en-US" smtClean="0"/>
              <a:t>24</a:t>
            </a:fld>
            <a:endParaRPr lang="en-US" dirty="0"/>
          </a:p>
        </p:txBody>
      </p:sp>
    </p:spTree>
    <p:extLst>
      <p:ext uri="{BB962C8B-B14F-4D97-AF65-F5344CB8AC3E}">
        <p14:creationId xmlns:p14="http://schemas.microsoft.com/office/powerpoint/2010/main" val="169519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13FB0C-6193-4B77-BC2A-8FE003D17DC4}" type="slidenum">
              <a:rPr lang="en-US" smtClean="0"/>
              <a:t>26</a:t>
            </a:fld>
            <a:endParaRPr lang="en-US" dirty="0"/>
          </a:p>
        </p:txBody>
      </p:sp>
    </p:spTree>
    <p:extLst>
      <p:ext uri="{BB962C8B-B14F-4D97-AF65-F5344CB8AC3E}">
        <p14:creationId xmlns:p14="http://schemas.microsoft.com/office/powerpoint/2010/main" val="65925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fld id="{F8412DA8-5EC3-4C5A-8FCC-3D8BB96CA1D4}" type="slidenum">
              <a:rPr lang="en-US" altLang="en-US" sz="1200"/>
              <a:pPr eaLnBrk="1" hangingPunct="1"/>
              <a:t>4</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http://www.istockphoto.com/stock-photo-14824249-four-riders-of-the-apocalypse.php?st=d0355c9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4687A9-4374-48E1-93D2-5567A58000EB}" type="slidenum">
              <a:rPr lang="en-US" smtClean="0"/>
              <a:pPr>
                <a:defRPr/>
              </a:pPr>
              <a:t>6</a:t>
            </a:fld>
            <a:endParaRPr lang="en-US"/>
          </a:p>
        </p:txBody>
      </p:sp>
    </p:spTree>
    <p:extLst>
      <p:ext uri="{BB962C8B-B14F-4D97-AF65-F5344CB8AC3E}">
        <p14:creationId xmlns:p14="http://schemas.microsoft.com/office/powerpoint/2010/main" val="374298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the time line of prosecution for getting a US patent to grant given the start and</a:t>
            </a:r>
            <a:r>
              <a:rPr lang="en-US" baseline="0" dirty="0" smtClean="0"/>
              <a:t> end times of prosecution abroad.  You may have to continue to file RCEs to get IDSs in with relevant documents.  And unfortunately other art can continue to flow in after a patent grants.</a:t>
            </a:r>
          </a:p>
          <a:p>
            <a:endParaRPr lang="en-US" baseline="0" dirty="0" smtClean="0"/>
          </a:p>
          <a:p>
            <a:r>
              <a:rPr lang="en-US" baseline="0" dirty="0" smtClean="0"/>
              <a:t>Additionally, Rule 501 for putting references in the file has changed, where you now have to make statements making that rule even less likely to be used.</a:t>
            </a:r>
            <a:endParaRPr lang="en-US" dirty="0"/>
          </a:p>
        </p:txBody>
      </p:sp>
      <p:sp>
        <p:nvSpPr>
          <p:cNvPr id="4" name="Slide Number Placeholder 3"/>
          <p:cNvSpPr>
            <a:spLocks noGrp="1"/>
          </p:cNvSpPr>
          <p:nvPr>
            <p:ph type="sldNum" sz="quarter" idx="10"/>
          </p:nvPr>
        </p:nvSpPr>
        <p:spPr/>
        <p:txBody>
          <a:bodyPr/>
          <a:lstStyle/>
          <a:p>
            <a:fld id="{03D2A2F8-878F-42D1-97DF-A43558B4850E}" type="slidenum">
              <a:rPr lang="en-US" smtClean="0"/>
              <a:t>7</a:t>
            </a:fld>
            <a:endParaRPr lang="en-US" dirty="0"/>
          </a:p>
        </p:txBody>
      </p:sp>
    </p:spTree>
    <p:extLst>
      <p:ext uri="{BB962C8B-B14F-4D97-AF65-F5344CB8AC3E}">
        <p14:creationId xmlns:p14="http://schemas.microsoft.com/office/powerpoint/2010/main" val="70819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 legal changes</a:t>
            </a:r>
            <a:r>
              <a:rPr lang="en-US" altLang="en-US" baseline="0" dirty="0" smtClean="0"/>
              <a:t> in a time line version</a:t>
            </a:r>
          </a:p>
          <a:p>
            <a:pPr eaLnBrk="1" hangingPunct="1">
              <a:spcBef>
                <a:spcPct val="0"/>
              </a:spcBef>
            </a:pPr>
            <a:endParaRPr lang="en-US" altLang="en-US" baseline="0" dirty="0" smtClean="0"/>
          </a:p>
          <a:p>
            <a:pPr eaLnBrk="1" hangingPunct="1">
              <a:spcBef>
                <a:spcPct val="0"/>
              </a:spcBef>
            </a:pPr>
            <a:r>
              <a:rPr lang="en-US" altLang="en-US" baseline="0" dirty="0" smtClean="0"/>
              <a:t>101 – new types of art – what is in nature</a:t>
            </a:r>
            <a:endParaRPr lang="en-US" altLang="en-US"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itchFamily="34" charset="0"/>
              </a:defRPr>
            </a:lvl1pPr>
            <a:lvl2pPr marL="735744" indent="-282979">
              <a:defRPr>
                <a:solidFill>
                  <a:schemeClr val="tx1"/>
                </a:solidFill>
                <a:latin typeface="Tw Cen MT" pitchFamily="34" charset="0"/>
              </a:defRPr>
            </a:lvl2pPr>
            <a:lvl3pPr marL="1131913" indent="-226383">
              <a:defRPr>
                <a:solidFill>
                  <a:schemeClr val="tx1"/>
                </a:solidFill>
                <a:latin typeface="Tw Cen MT" pitchFamily="34" charset="0"/>
              </a:defRPr>
            </a:lvl3pPr>
            <a:lvl4pPr marL="1584678" indent="-226383">
              <a:defRPr>
                <a:solidFill>
                  <a:schemeClr val="tx1"/>
                </a:solidFill>
                <a:latin typeface="Tw Cen MT" pitchFamily="34" charset="0"/>
              </a:defRPr>
            </a:lvl4pPr>
            <a:lvl5pPr marL="2037444" indent="-226383">
              <a:defRPr>
                <a:solidFill>
                  <a:schemeClr val="tx1"/>
                </a:solidFill>
                <a:latin typeface="Tw Cen MT" pitchFamily="34" charset="0"/>
              </a:defRPr>
            </a:lvl5pPr>
            <a:lvl6pPr marL="2490209" indent="-226383" fontAlgn="base">
              <a:spcBef>
                <a:spcPct val="0"/>
              </a:spcBef>
              <a:spcAft>
                <a:spcPct val="0"/>
              </a:spcAft>
              <a:defRPr>
                <a:solidFill>
                  <a:schemeClr val="tx1"/>
                </a:solidFill>
                <a:latin typeface="Tw Cen MT" pitchFamily="34" charset="0"/>
              </a:defRPr>
            </a:lvl6pPr>
            <a:lvl7pPr marL="2942976" indent="-226383" fontAlgn="base">
              <a:spcBef>
                <a:spcPct val="0"/>
              </a:spcBef>
              <a:spcAft>
                <a:spcPct val="0"/>
              </a:spcAft>
              <a:defRPr>
                <a:solidFill>
                  <a:schemeClr val="tx1"/>
                </a:solidFill>
                <a:latin typeface="Tw Cen MT" pitchFamily="34" charset="0"/>
              </a:defRPr>
            </a:lvl7pPr>
            <a:lvl8pPr marL="3395740" indent="-226383" fontAlgn="base">
              <a:spcBef>
                <a:spcPct val="0"/>
              </a:spcBef>
              <a:spcAft>
                <a:spcPct val="0"/>
              </a:spcAft>
              <a:defRPr>
                <a:solidFill>
                  <a:schemeClr val="tx1"/>
                </a:solidFill>
                <a:latin typeface="Tw Cen MT" pitchFamily="34" charset="0"/>
              </a:defRPr>
            </a:lvl8pPr>
            <a:lvl9pPr marL="3848507" indent="-226383"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fld id="{A2B71B9B-8DD7-4F2B-A3BD-2BBC5857028B}" type="slidenum">
              <a:rPr lang="en-US" smtClean="0">
                <a:latin typeface="Calibri" pitchFamily="34" charset="0"/>
              </a:rPr>
              <a:pPr fontAlgn="base">
                <a:spcBef>
                  <a:spcPct val="0"/>
                </a:spcBef>
                <a:spcAft>
                  <a:spcPct val="0"/>
                </a:spcAft>
                <a:defRPr/>
              </a:pPr>
              <a:t>8</a:t>
            </a:fld>
            <a:endParaRPr lang="en-US" smtClean="0">
              <a:latin typeface="Calibri" pitchFamily="34" charset="0"/>
            </a:endParaRPr>
          </a:p>
        </p:txBody>
      </p:sp>
      <p:sp>
        <p:nvSpPr>
          <p:cNvPr id="29701" name="Date Placeholder 1"/>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w Cen MT" pitchFamily="34" charset="0"/>
              </a:defRPr>
            </a:lvl1pPr>
            <a:lvl2pPr marL="735744" indent="-282979">
              <a:defRPr>
                <a:solidFill>
                  <a:schemeClr val="tx1"/>
                </a:solidFill>
                <a:latin typeface="Tw Cen MT" pitchFamily="34" charset="0"/>
              </a:defRPr>
            </a:lvl2pPr>
            <a:lvl3pPr marL="1131913" indent="-226383">
              <a:defRPr>
                <a:solidFill>
                  <a:schemeClr val="tx1"/>
                </a:solidFill>
                <a:latin typeface="Tw Cen MT" pitchFamily="34" charset="0"/>
              </a:defRPr>
            </a:lvl3pPr>
            <a:lvl4pPr marL="1584678" indent="-226383">
              <a:defRPr>
                <a:solidFill>
                  <a:schemeClr val="tx1"/>
                </a:solidFill>
                <a:latin typeface="Tw Cen MT" pitchFamily="34" charset="0"/>
              </a:defRPr>
            </a:lvl4pPr>
            <a:lvl5pPr marL="2037444" indent="-226383">
              <a:defRPr>
                <a:solidFill>
                  <a:schemeClr val="tx1"/>
                </a:solidFill>
                <a:latin typeface="Tw Cen MT" pitchFamily="34" charset="0"/>
              </a:defRPr>
            </a:lvl5pPr>
            <a:lvl6pPr marL="2490209" indent="-226383" fontAlgn="base">
              <a:spcBef>
                <a:spcPct val="0"/>
              </a:spcBef>
              <a:spcAft>
                <a:spcPct val="0"/>
              </a:spcAft>
              <a:defRPr>
                <a:solidFill>
                  <a:schemeClr val="tx1"/>
                </a:solidFill>
                <a:latin typeface="Tw Cen MT" pitchFamily="34" charset="0"/>
              </a:defRPr>
            </a:lvl6pPr>
            <a:lvl7pPr marL="2942976" indent="-226383" fontAlgn="base">
              <a:spcBef>
                <a:spcPct val="0"/>
              </a:spcBef>
              <a:spcAft>
                <a:spcPct val="0"/>
              </a:spcAft>
              <a:defRPr>
                <a:solidFill>
                  <a:schemeClr val="tx1"/>
                </a:solidFill>
                <a:latin typeface="Tw Cen MT" pitchFamily="34" charset="0"/>
              </a:defRPr>
            </a:lvl7pPr>
            <a:lvl8pPr marL="3395740" indent="-226383" fontAlgn="base">
              <a:spcBef>
                <a:spcPct val="0"/>
              </a:spcBef>
              <a:spcAft>
                <a:spcPct val="0"/>
              </a:spcAft>
              <a:defRPr>
                <a:solidFill>
                  <a:schemeClr val="tx1"/>
                </a:solidFill>
                <a:latin typeface="Tw Cen MT" pitchFamily="34" charset="0"/>
              </a:defRPr>
            </a:lvl8pPr>
            <a:lvl9pPr marL="3848507" indent="-226383" fontAlgn="base">
              <a:spcBef>
                <a:spcPct val="0"/>
              </a:spcBef>
              <a:spcAft>
                <a:spcPct val="0"/>
              </a:spcAft>
              <a:defRPr>
                <a:solidFill>
                  <a:schemeClr val="tx1"/>
                </a:solidFill>
                <a:latin typeface="Tw Cen MT" pitchFamily="34" charset="0"/>
              </a:defRPr>
            </a:lvl9pPr>
          </a:lstStyle>
          <a:p>
            <a:pPr fontAlgn="base">
              <a:spcBef>
                <a:spcPct val="0"/>
              </a:spcBef>
              <a:spcAft>
                <a:spcPct val="0"/>
              </a:spcAft>
              <a:defRPr/>
            </a:pPr>
            <a:r>
              <a:rPr lang="en-US" smtClean="0">
                <a:latin typeface="Calibri" pitchFamily="34" charset="0"/>
              </a:rPr>
              <a:t>7/24/2013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“HOW</a:t>
            </a:r>
            <a:r>
              <a:rPr lang="en-US" baseline="0" dirty="0" smtClean="0"/>
              <a:t> TO” aspect of reporting art has also been something that we have asked for over the years from the USPTO, but they fail to provide guidance.  Such as:</a:t>
            </a:r>
          </a:p>
          <a:p>
            <a:r>
              <a:rPr lang="en-US" baseline="0" dirty="0" smtClean="0"/>
              <a:t>How do you want Office actions cited – do we really need to provide those?</a:t>
            </a:r>
          </a:p>
          <a:p>
            <a:r>
              <a:rPr lang="en-US" baseline="0" dirty="0" smtClean="0"/>
              <a:t>How do you cite on sale prior art.</a:t>
            </a:r>
          </a:p>
          <a:p>
            <a:r>
              <a:rPr lang="en-US" baseline="0" dirty="0" smtClean="0"/>
              <a:t>And going forward, are foreign language documents without translations going to be reviewed by the office given the new 102 requirements.</a:t>
            </a:r>
          </a:p>
        </p:txBody>
      </p:sp>
      <p:sp>
        <p:nvSpPr>
          <p:cNvPr id="4" name="Slide Number Placeholder 3"/>
          <p:cNvSpPr>
            <a:spLocks noGrp="1"/>
          </p:cNvSpPr>
          <p:nvPr>
            <p:ph type="sldNum" sz="quarter" idx="10"/>
          </p:nvPr>
        </p:nvSpPr>
        <p:spPr/>
        <p:txBody>
          <a:bodyPr/>
          <a:lstStyle/>
          <a:p>
            <a:fld id="{03D2A2F8-878F-42D1-97DF-A43558B4850E}" type="slidenum">
              <a:rPr lang="en-US" smtClean="0"/>
              <a:t>13</a:t>
            </a:fld>
            <a:endParaRPr lang="en-US" dirty="0"/>
          </a:p>
        </p:txBody>
      </p:sp>
    </p:spTree>
    <p:extLst>
      <p:ext uri="{BB962C8B-B14F-4D97-AF65-F5344CB8AC3E}">
        <p14:creationId xmlns:p14="http://schemas.microsoft.com/office/powerpoint/2010/main" val="3180141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 </a:t>
            </a:r>
            <a:r>
              <a:rPr lang="en-US" sz="11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A paper containing only an information disclosure statement in compliance with </a:t>
            </a:r>
            <a:r>
              <a:rPr lang="en-US" sz="1200" b="1" u="sng" kern="1200" dirty="0" smtClean="0">
                <a:solidFill>
                  <a:schemeClr val="tx1"/>
                </a:solidFill>
                <a:effectLst/>
                <a:latin typeface="+mn-lt"/>
                <a:ea typeface="+mn-ea"/>
                <a:cs typeface="+mn-cs"/>
                <a:hlinkClick r:id="rId3"/>
              </a:rPr>
              <a:t>§§ 1.97</a:t>
            </a:r>
            <a:r>
              <a:rPr lang="en-US" sz="1200" kern="1200" dirty="0" smtClean="0">
                <a:solidFill>
                  <a:schemeClr val="tx1"/>
                </a:solidFill>
                <a:effectLst/>
                <a:latin typeface="+mn-lt"/>
                <a:ea typeface="+mn-ea"/>
                <a:cs typeface="+mn-cs"/>
              </a:rPr>
              <a:t> and </a:t>
            </a:r>
            <a:r>
              <a:rPr lang="en-US" sz="1200" b="1" u="sng" kern="1200" dirty="0" smtClean="0">
                <a:solidFill>
                  <a:schemeClr val="tx1"/>
                </a:solidFill>
                <a:effectLst/>
                <a:latin typeface="+mn-lt"/>
                <a:ea typeface="+mn-ea"/>
                <a:cs typeface="+mn-cs"/>
                <a:hlinkClick r:id="rId4"/>
              </a:rPr>
              <a:t>1.98</a:t>
            </a:r>
            <a:r>
              <a:rPr lang="en-US" sz="1200" kern="1200" dirty="0" smtClean="0">
                <a:solidFill>
                  <a:schemeClr val="tx1"/>
                </a:solidFill>
                <a:effectLst/>
                <a:latin typeface="+mn-lt"/>
                <a:ea typeface="+mn-ea"/>
                <a:cs typeface="+mn-cs"/>
              </a:rPr>
              <a:t> will not be considered a failure to engage in reasonable efforts to conclude prosecution (processing or examination) of the application under paragraphs (c)(6), (c)(8), (c)(9), or (c)(10) of this section, and a request for continued examination in compliance with </a:t>
            </a:r>
            <a:r>
              <a:rPr lang="en-US" sz="1200" b="1" u="sng" kern="1200" dirty="0" smtClean="0">
                <a:solidFill>
                  <a:schemeClr val="tx1"/>
                </a:solidFill>
                <a:effectLst/>
                <a:latin typeface="+mn-lt"/>
                <a:ea typeface="+mn-ea"/>
                <a:cs typeface="+mn-cs"/>
                <a:hlinkClick r:id="rId5"/>
              </a:rPr>
              <a:t>§ 1.114</a:t>
            </a:r>
            <a:r>
              <a:rPr lang="en-US" sz="1200" kern="1200" dirty="0" smtClean="0">
                <a:solidFill>
                  <a:schemeClr val="tx1"/>
                </a:solidFill>
                <a:effectLst/>
                <a:latin typeface="+mn-lt"/>
                <a:ea typeface="+mn-ea"/>
                <a:cs typeface="+mn-cs"/>
              </a:rPr>
              <a:t> with no submission other than an information disclosure statement in compliance with </a:t>
            </a:r>
            <a:r>
              <a:rPr lang="en-US" sz="1200" b="1" u="sng" kern="1200" dirty="0" smtClean="0">
                <a:solidFill>
                  <a:schemeClr val="tx1"/>
                </a:solidFill>
                <a:effectLst/>
                <a:latin typeface="+mn-lt"/>
                <a:ea typeface="+mn-ea"/>
                <a:cs typeface="+mn-cs"/>
                <a:hlinkClick r:id="rId3"/>
              </a:rPr>
              <a:t>§§ 1.97</a:t>
            </a:r>
            <a:r>
              <a:rPr lang="en-US" sz="1200" kern="1200" dirty="0" smtClean="0">
                <a:solidFill>
                  <a:schemeClr val="tx1"/>
                </a:solidFill>
                <a:effectLst/>
                <a:latin typeface="+mn-lt"/>
                <a:ea typeface="+mn-ea"/>
                <a:cs typeface="+mn-cs"/>
              </a:rPr>
              <a:t> and </a:t>
            </a:r>
            <a:r>
              <a:rPr lang="en-US" sz="1200" b="1" u="sng" kern="1200" dirty="0" smtClean="0">
                <a:solidFill>
                  <a:schemeClr val="tx1"/>
                </a:solidFill>
                <a:effectLst/>
                <a:latin typeface="+mn-lt"/>
                <a:ea typeface="+mn-ea"/>
                <a:cs typeface="+mn-cs"/>
                <a:hlinkClick r:id="rId4"/>
              </a:rPr>
              <a:t>1.98</a:t>
            </a:r>
            <a:r>
              <a:rPr lang="en-US" sz="1200" kern="1200" dirty="0" smtClean="0">
                <a:solidFill>
                  <a:schemeClr val="tx1"/>
                </a:solidFill>
                <a:effectLst/>
                <a:latin typeface="+mn-lt"/>
                <a:ea typeface="+mn-ea"/>
                <a:cs typeface="+mn-cs"/>
              </a:rPr>
              <a:t> will not be considered a failure to engage in reasonable efforts to conclude prosecution (processing or examination) of the application under paragraph (c)(12) of this section, if the paper or request for continued examination is accompanied by a statement that each item of information contained in the information disclosure statement: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 Was first cited in any communication from a patent office in a counterpart foreign or international application or from the Office, and this communication was not received by an individual designated in </a:t>
            </a:r>
            <a:r>
              <a:rPr lang="en-US" sz="1200" b="1" u="sng" kern="1200" dirty="0" smtClean="0">
                <a:solidFill>
                  <a:schemeClr val="tx1"/>
                </a:solidFill>
                <a:effectLst/>
                <a:latin typeface="+mn-lt"/>
                <a:ea typeface="+mn-ea"/>
                <a:cs typeface="+mn-cs"/>
                <a:hlinkClick r:id="rId6"/>
              </a:rPr>
              <a:t>§ 1.56(c)</a:t>
            </a:r>
            <a:r>
              <a:rPr lang="en-US" sz="1200" kern="1200" dirty="0" smtClean="0">
                <a:solidFill>
                  <a:schemeClr val="tx1"/>
                </a:solidFill>
                <a:effectLst/>
                <a:latin typeface="+mn-lt"/>
                <a:ea typeface="+mn-ea"/>
                <a:cs typeface="+mn-cs"/>
              </a:rPr>
              <a:t> more than thirty days prior to the filing of the information disclosure statement; or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(ii) Is a communication that was issued by a patent office in a counterpart foreign or international application or by the Office, and this communication was not received by any individual designated in </a:t>
            </a:r>
            <a:r>
              <a:rPr lang="en-US" sz="1200" b="1" u="sng" kern="1200" dirty="0" smtClean="0">
                <a:solidFill>
                  <a:schemeClr val="tx1"/>
                </a:solidFill>
                <a:effectLst/>
                <a:latin typeface="+mn-lt"/>
                <a:ea typeface="+mn-ea"/>
                <a:cs typeface="+mn-cs"/>
                <a:hlinkClick r:id="rId6"/>
              </a:rPr>
              <a:t>§ 1.56(c)</a:t>
            </a:r>
            <a:r>
              <a:rPr lang="en-US" sz="1200" kern="1200" dirty="0" smtClean="0">
                <a:solidFill>
                  <a:schemeClr val="tx1"/>
                </a:solidFill>
                <a:effectLst/>
                <a:latin typeface="+mn-lt"/>
                <a:ea typeface="+mn-ea"/>
                <a:cs typeface="+mn-cs"/>
              </a:rPr>
              <a:t> more than thirty days prior to the filing of the information disclosure statement.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The thirty-day period set forth in paragraph (d)(1) of this section is not extendable.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E395D8-7F82-43F2-9DEE-D4AE6700DCAD}" type="slidenum">
              <a:rPr lang="en-US" smtClean="0"/>
              <a:t>14</a:t>
            </a:fld>
            <a:endParaRPr lang="en-US"/>
          </a:p>
        </p:txBody>
      </p:sp>
    </p:spTree>
    <p:extLst>
      <p:ext uri="{BB962C8B-B14F-4D97-AF65-F5344CB8AC3E}">
        <p14:creationId xmlns:p14="http://schemas.microsoft.com/office/powerpoint/2010/main" val="4395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 a</a:t>
            </a:r>
            <a:r>
              <a:rPr lang="en-US" baseline="0" dirty="0" smtClean="0"/>
              <a:t> 20 page applications with 20 claims and firm fees of 3K-11K for writing an application, you are trying to minimize costs.  </a:t>
            </a:r>
          </a:p>
          <a:p>
            <a:r>
              <a:rPr lang="en-US" baseline="0" dirty="0" smtClean="0"/>
              <a:t>And this does not take into account the costs for going regional stage in the EU.</a:t>
            </a:r>
          </a:p>
          <a:p>
            <a:r>
              <a:rPr lang="en-US" baseline="0" dirty="0" smtClean="0"/>
              <a:t>Developed using software a few years ago.</a:t>
            </a:r>
          </a:p>
          <a:p>
            <a:r>
              <a:rPr lang="en-US" baseline="0" dirty="0" smtClean="0"/>
              <a:t>Numbers are low.  Add another amount for the US of about 20K for writing and prosecuting.</a:t>
            </a:r>
            <a:endParaRPr lang="en-US" dirty="0"/>
          </a:p>
        </p:txBody>
      </p:sp>
      <p:sp>
        <p:nvSpPr>
          <p:cNvPr id="4" name="Slide Number Placeholder 3"/>
          <p:cNvSpPr>
            <a:spLocks noGrp="1"/>
          </p:cNvSpPr>
          <p:nvPr>
            <p:ph type="sldNum" sz="quarter" idx="10"/>
          </p:nvPr>
        </p:nvSpPr>
        <p:spPr/>
        <p:txBody>
          <a:bodyPr/>
          <a:lstStyle/>
          <a:p>
            <a:fld id="{3DE395D8-7F82-43F2-9DEE-D4AE6700DCAD}" type="slidenum">
              <a:rPr lang="en-US" smtClean="0"/>
              <a:t>15</a:t>
            </a:fld>
            <a:endParaRPr lang="en-US"/>
          </a:p>
        </p:txBody>
      </p:sp>
    </p:spTree>
    <p:extLst>
      <p:ext uri="{BB962C8B-B14F-4D97-AF65-F5344CB8AC3E}">
        <p14:creationId xmlns:p14="http://schemas.microsoft.com/office/powerpoint/2010/main" val="266265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is the background.  </a:t>
            </a:r>
          </a:p>
          <a:p>
            <a:r>
              <a:rPr lang="en-US" dirty="0" smtClean="0"/>
              <a:t>So if you compare reissue and reexam</a:t>
            </a:r>
            <a:r>
              <a:rPr lang="en-US" baseline="0" dirty="0" smtClean="0"/>
              <a:t> – very different.  Reissue you reopen prosecution and can submit new art.  </a:t>
            </a:r>
          </a:p>
          <a:p>
            <a:r>
              <a:rPr lang="en-US" baseline="0" dirty="0" smtClean="0"/>
              <a:t>Reexam – I have submitted and seen submitted hundreds of documents in IDSs.</a:t>
            </a:r>
          </a:p>
          <a:p>
            <a:endParaRPr lang="en-US" baseline="0" dirty="0" smtClean="0"/>
          </a:p>
          <a:p>
            <a:r>
              <a:rPr lang="en-US" baseline="0" dirty="0" smtClean="0"/>
              <a:t>NOT TRUE FOR IPR / PGR / CBM</a:t>
            </a:r>
          </a:p>
          <a:p>
            <a:r>
              <a:rPr lang="en-US" baseline="0" dirty="0" smtClean="0"/>
              <a:t>No IDS dump permitted.  </a:t>
            </a:r>
          </a:p>
          <a:p>
            <a:r>
              <a:rPr lang="en-US" baseline="0" dirty="0" smtClean="0"/>
              <a:t>You can do a motion to add new evidence that you think is material to any proposed claim amendments.  But as you will see, MPEP 2001.06 and 1.56 do not apply to these types of cases.  And even all the art cited in a related litigation does not have to be cited.</a:t>
            </a:r>
          </a:p>
          <a:p>
            <a:endParaRPr lang="en-US" baseline="0" dirty="0" smtClean="0"/>
          </a:p>
          <a:p>
            <a:r>
              <a:rPr lang="en-US" dirty="0" smtClean="0"/>
              <a:t>IPR2013-00229, Paper 27, </a:t>
            </a:r>
            <a:r>
              <a:rPr lang="en-US" i="1" dirty="0" smtClean="0"/>
              <a:t>PCT International, Inc. v. Amphenol Corp.  </a:t>
            </a:r>
          </a:p>
          <a:p>
            <a:pPr lvl="1"/>
            <a:r>
              <a:rPr lang="en-US" dirty="0" smtClean="0"/>
              <a:t>Patent Owner became </a:t>
            </a:r>
            <a:r>
              <a:rPr lang="en-US" b="1" dirty="0" smtClean="0"/>
              <a:t>aware of additional prior art</a:t>
            </a:r>
            <a:r>
              <a:rPr lang="en-US" dirty="0" smtClean="0"/>
              <a:t> cited in corresponding EP application.  Patent Owner sought advice from PTAB on how to handle duty of candor under 37 CFR 42.11</a:t>
            </a:r>
          </a:p>
          <a:p>
            <a:pPr lvl="1"/>
            <a:r>
              <a:rPr lang="en-US" dirty="0" smtClean="0"/>
              <a:t>Board determined that there was no basis for concluding that consideration of the </a:t>
            </a:r>
            <a:r>
              <a:rPr lang="en-US" b="1" dirty="0" smtClean="0">
                <a:solidFill>
                  <a:srgbClr val="FFFF00"/>
                </a:solidFill>
              </a:rPr>
              <a:t>supplemental information</a:t>
            </a:r>
            <a:r>
              <a:rPr lang="en-US" b="1" dirty="0" smtClean="0"/>
              <a:t> </a:t>
            </a:r>
            <a:r>
              <a:rPr lang="en-US" dirty="0" smtClean="0"/>
              <a:t>would be practical or in the interests of justice under 37 CFR 42.123(c) </a:t>
            </a:r>
          </a:p>
          <a:p>
            <a:pPr lvl="1"/>
            <a:r>
              <a:rPr lang="en-US" b="1" dirty="0" smtClean="0">
                <a:solidFill>
                  <a:srgbClr val="FFFF00"/>
                </a:solidFill>
              </a:rPr>
              <a:t>TAKE AWAY:  </a:t>
            </a:r>
            <a:r>
              <a:rPr lang="en-US" dirty="0" smtClean="0"/>
              <a:t>It depends on the case – Request a Motion to introduce new prior art as </a:t>
            </a:r>
            <a:r>
              <a:rPr lang="en-US" b="1" dirty="0" smtClean="0">
                <a:solidFill>
                  <a:srgbClr val="FFFF00"/>
                </a:solidFill>
              </a:rPr>
              <a:t>supplemental information</a:t>
            </a:r>
            <a:r>
              <a:rPr lang="en-US" b="1" dirty="0" smtClean="0"/>
              <a:t> </a:t>
            </a:r>
            <a:r>
              <a:rPr lang="en-US" dirty="0" smtClean="0"/>
              <a:t>under 42.123(c)</a:t>
            </a:r>
          </a:p>
          <a:p>
            <a:endParaRPr lang="en-US" dirty="0"/>
          </a:p>
        </p:txBody>
      </p:sp>
      <p:sp>
        <p:nvSpPr>
          <p:cNvPr id="4" name="Slide Number Placeholder 3"/>
          <p:cNvSpPr>
            <a:spLocks noGrp="1"/>
          </p:cNvSpPr>
          <p:nvPr>
            <p:ph type="sldNum" sz="quarter" idx="10"/>
          </p:nvPr>
        </p:nvSpPr>
        <p:spPr/>
        <p:txBody>
          <a:bodyPr/>
          <a:lstStyle/>
          <a:p>
            <a:fld id="{03D2A2F8-878F-42D1-97DF-A43558B4850E}" type="slidenum">
              <a:rPr lang="en-US" smtClean="0"/>
              <a:t>16</a:t>
            </a:fld>
            <a:endParaRPr lang="en-US" dirty="0"/>
          </a:p>
        </p:txBody>
      </p:sp>
    </p:spTree>
    <p:extLst>
      <p:ext uri="{BB962C8B-B14F-4D97-AF65-F5344CB8AC3E}">
        <p14:creationId xmlns:p14="http://schemas.microsoft.com/office/powerpoint/2010/main" val="328620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EF635B-77C6-4073-80DA-1F15708720C7}" type="datetime1">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7C14EE-A7F4-4A68-805E-596E56B3E75C}" type="slidenum">
              <a:rPr lang="en-US" smtClean="0"/>
              <a:t>‹#›</a:t>
            </a:fld>
            <a:endParaRPr lang="en-US"/>
          </a:p>
        </p:txBody>
      </p:sp>
    </p:spTree>
    <p:extLst>
      <p:ext uri="{BB962C8B-B14F-4D97-AF65-F5344CB8AC3E}">
        <p14:creationId xmlns:p14="http://schemas.microsoft.com/office/powerpoint/2010/main" val="244830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1D3B3-8141-4CF6-AC47-C8180B18D9A7}" type="datetime1">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562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6D14D5-362A-40BC-8C8D-9F6A27BD13E9}" type="datetime1">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1719287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905000"/>
            <a:ext cx="41148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148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10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3D13AD-ED47-4800-92A4-A9D0B725C3A3}" type="datetime1">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335946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991BE-B074-4019-ABBF-BD08F2547CF4}" type="datetime1">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61684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FF57A8-073F-4509-A8B3-4C1CDE153A54}" type="datetime1">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286071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0361DD-0371-4DF0-9988-2531EFA69CB6}" type="datetime1">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322980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73C2F-B3E4-45ED-8A2B-B576D8DE9FCD}" type="datetime1">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302971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06F30-AFE8-4AD8-918A-C4684E638AF6}" type="datetime1">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892662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11C5-6D15-4F0E-AC14-4D25C28FCC39}" type="datetime1">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400787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2CFCCA-803F-4A2D-B2C1-9E8E676D47BF}" type="datetime1">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53E6E-A70E-498E-B025-EFD4E7095907}" type="slidenum">
              <a:rPr lang="en-US" smtClean="0"/>
              <a:t>‹#›</a:t>
            </a:fld>
            <a:endParaRPr lang="en-US"/>
          </a:p>
        </p:txBody>
      </p:sp>
    </p:spTree>
    <p:extLst>
      <p:ext uri="{BB962C8B-B14F-4D97-AF65-F5344CB8AC3E}">
        <p14:creationId xmlns:p14="http://schemas.microsoft.com/office/powerpoint/2010/main" val="144609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7030A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16D7F-7B3B-429E-8A32-EB3A1EDB97D1}" type="datetime1">
              <a:rPr lang="en-US" smtClean="0"/>
              <a:t>10/5/2016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53E6E-A70E-498E-B025-EFD4E7095907}" type="slidenum">
              <a:rPr lang="en-US" smtClean="0"/>
              <a:t>‹#›</a:t>
            </a:fld>
            <a:endParaRPr lang="en-US"/>
          </a:p>
        </p:txBody>
      </p:sp>
    </p:spTree>
    <p:extLst>
      <p:ext uri="{BB962C8B-B14F-4D97-AF65-F5344CB8AC3E}">
        <p14:creationId xmlns:p14="http://schemas.microsoft.com/office/powerpoint/2010/main" val="403751795"/>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urldefense.proofpoint.com/v2/url?u=http-3A__www.drinkerbiddle.com_people_attorneys_meyer-2Dmercedes-2Dk&amp;d=BQMF-g&amp;c=jqQLr8Vjrh9vQZQBMH8t0g&amp;r=oUUer6Ob9kPlyimhvxDakMK-MC-Yqv-R0jkpwJEWwSM&amp;m=SD-huZMacCs7TLfQcfd49JGgSBkQbs9dpjti8xg1jo8&amp;s=dj0uSx0fuAjDacwC-ebSToO1hwEpnCMJp1bt8Buc2rY&amp;e=" TargetMode="External"/><Relationship Id="rId2" Type="http://schemas.openxmlformats.org/officeDocument/2006/relationships/hyperlink" Target="https://urldefense.proofpoint.com/v2/url?u=https-3A__www.linkedin.com_in_mercedesmeyer&amp;d=BQMF-g&amp;c=jqQLr8Vjrh9vQZQBMH8t0g&amp;r=oUUer6Ob9kPlyimhvxDakMK-MC-Yqv-R0jkpwJEWwSM&amp;m=SD-huZMacCs7TLfQcfd49JGgSBkQbs9dpjti8xg1jo8&amp;s=oA6--cyYCumsEr2gggHjScFZX5viFZ4U33p-P357Fbg&amp;e=" TargetMode="Externa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urldefense.proofpoint.com/v2/url?u=http-3A__ptabtrialblog.com_&amp;d=BQMF-g&amp;c=jqQLr8Vjrh9vQZQBMH8t0g&amp;r=oUUer6Ob9kPlyimhvxDakMK-MC-Yqv-R0jkpwJEWwSM&amp;m=SD-huZMacCs7TLfQcfd49JGgSBkQbs9dpjti8xg1jo8&amp;s=NU-k-oVj4L9Hkq7dfDP68qic2_1B6hyAfwBcjvFY490&amp;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38000"/>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028" y="-76200"/>
            <a:ext cx="10661658" cy="6913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09600" y="304800"/>
            <a:ext cx="8534400" cy="1470025"/>
          </a:xfrm>
        </p:spPr>
        <p:txBody>
          <a:bodyPr>
            <a:normAutofit fontScale="90000"/>
          </a:bodyPr>
          <a:lstStyle/>
          <a:p>
            <a:r>
              <a:rPr lang="en-US" b="1" dirty="0" smtClean="0">
                <a:effectLst>
                  <a:outerShdw blurRad="38100" dist="38100" dir="2700000" algn="tl">
                    <a:srgbClr val="000000">
                      <a:alpha val="43137"/>
                    </a:srgbClr>
                  </a:outerShdw>
                </a:effectLst>
                <a:latin typeface="Georgia" panose="02040502050405020303" pitchFamily="18" charset="0"/>
              </a:rPr>
              <a:t>Duty of Disclosure – </a:t>
            </a:r>
            <a:br>
              <a:rPr lang="en-US" b="1" dirty="0" smtClean="0">
                <a:effectLst>
                  <a:outerShdw blurRad="38100" dist="38100" dir="2700000" algn="tl">
                    <a:srgbClr val="000000">
                      <a:alpha val="43137"/>
                    </a:srgbClr>
                  </a:outerShdw>
                </a:effectLst>
                <a:latin typeface="Georgia" panose="02040502050405020303" pitchFamily="18" charset="0"/>
              </a:rPr>
            </a:br>
            <a:r>
              <a:rPr lang="en-US" b="1" dirty="0" smtClean="0">
                <a:effectLst>
                  <a:outerShdw blurRad="38100" dist="38100" dir="2700000" algn="tl">
                    <a:srgbClr val="000000">
                      <a:alpha val="43137"/>
                    </a:srgbClr>
                  </a:outerShdw>
                </a:effectLst>
                <a:latin typeface="Georgia" panose="02040502050405020303" pitchFamily="18" charset="0"/>
              </a:rPr>
              <a:t>When is enough, </a:t>
            </a:r>
            <a:r>
              <a:rPr lang="en-US" b="1" i="1" u="sng" dirty="0" smtClean="0">
                <a:effectLst>
                  <a:outerShdw blurRad="38100" dist="38100" dir="2700000" algn="tl">
                    <a:srgbClr val="000000">
                      <a:alpha val="43137"/>
                    </a:srgbClr>
                  </a:outerShdw>
                </a:effectLst>
                <a:latin typeface="Georgia" panose="02040502050405020303" pitchFamily="18" charset="0"/>
              </a:rPr>
              <a:t>ENOUGH!!</a:t>
            </a:r>
            <a:r>
              <a:rPr lang="en-US" b="1" i="1" dirty="0" smtClean="0">
                <a:effectLst>
                  <a:outerShdw blurRad="38100" dist="38100" dir="2700000" algn="tl">
                    <a:srgbClr val="000000">
                      <a:alpha val="43137"/>
                    </a:srgbClr>
                  </a:outerShdw>
                </a:effectLst>
                <a:latin typeface="Georgia" panose="02040502050405020303" pitchFamily="18" charset="0"/>
              </a:rPr>
              <a:t>?</a:t>
            </a:r>
            <a:endParaRPr lang="en-US" b="1" i="1" dirty="0">
              <a:effectLst>
                <a:outerShdw blurRad="38100" dist="38100" dir="2700000" algn="tl">
                  <a:srgbClr val="000000">
                    <a:alpha val="43137"/>
                  </a:srgbClr>
                </a:outerShdw>
              </a:effectLst>
              <a:latin typeface="Georgia" panose="02040502050405020303" pitchFamily="18" charset="0"/>
            </a:endParaRPr>
          </a:p>
        </p:txBody>
      </p:sp>
      <p:sp>
        <p:nvSpPr>
          <p:cNvPr id="13" name="TextBox 12"/>
          <p:cNvSpPr txBox="1"/>
          <p:nvPr/>
        </p:nvSpPr>
        <p:spPr>
          <a:xfrm>
            <a:off x="660753" y="5334000"/>
            <a:ext cx="5181600" cy="738664"/>
          </a:xfrm>
          <a:prstGeom prst="rect">
            <a:avLst/>
          </a:prstGeom>
          <a:noFill/>
        </p:spPr>
        <p:txBody>
          <a:bodyPr wrap="square" rtlCol="0">
            <a:spAutoFit/>
          </a:bodyPr>
          <a:lstStyle/>
          <a:p>
            <a:pPr algn="ctr"/>
            <a:r>
              <a:rPr lang="en-US" sz="2400" b="1" dirty="0">
                <a:latin typeface="+mj-lt"/>
              </a:rPr>
              <a:t>Mercedes K. Meyer, Ph.D., J.D</a:t>
            </a:r>
            <a:r>
              <a:rPr lang="en-US" sz="2400" b="1" dirty="0"/>
              <a:t>.</a:t>
            </a:r>
          </a:p>
          <a:p>
            <a:pPr algn="ctr"/>
            <a:endParaRPr lang="en-US" dirty="0"/>
          </a:p>
        </p:txBody>
      </p:sp>
      <p:sp>
        <p:nvSpPr>
          <p:cNvPr id="14" name="TextBox 13"/>
          <p:cNvSpPr txBox="1"/>
          <p:nvPr/>
        </p:nvSpPr>
        <p:spPr>
          <a:xfrm>
            <a:off x="5257800" y="4038600"/>
            <a:ext cx="4724400" cy="892552"/>
          </a:xfrm>
          <a:prstGeom prst="rect">
            <a:avLst/>
          </a:prstGeom>
          <a:noFill/>
        </p:spPr>
        <p:txBody>
          <a:bodyPr wrap="square" rtlCol="0">
            <a:spAutoFit/>
          </a:bodyPr>
          <a:lstStyle/>
          <a:p>
            <a:pPr algn="ctr"/>
            <a:r>
              <a:rPr lang="en-US" sz="3200" b="1" i="1" dirty="0" smtClean="0">
                <a:solidFill>
                  <a:srgbClr val="FFFF00"/>
                </a:solidFill>
                <a:effectLst>
                  <a:outerShdw blurRad="38100" dist="38100" dir="2700000" algn="tl">
                    <a:srgbClr val="000000">
                      <a:alpha val="43137"/>
                    </a:srgbClr>
                  </a:outerShdw>
                </a:effectLst>
                <a:latin typeface="#44 Font" pitchFamily="2" charset="0"/>
              </a:rPr>
              <a:t>Paranoia</a:t>
            </a:r>
            <a:r>
              <a:rPr lang="en-US" sz="3200" b="1" i="1" dirty="0" smtClean="0">
                <a:solidFill>
                  <a:srgbClr val="FFFF00"/>
                </a:solidFill>
                <a:effectLst>
                  <a:outerShdw blurRad="38100" dist="38100" dir="2700000" algn="tl">
                    <a:srgbClr val="000000">
                      <a:alpha val="43137"/>
                    </a:srgbClr>
                  </a:outerShdw>
                </a:effectLst>
                <a:latin typeface="Georgia" panose="02040502050405020303" pitchFamily="18" charset="0"/>
              </a:rPr>
              <a:t> </a:t>
            </a:r>
            <a:r>
              <a:rPr lang="en-US" sz="3200" b="1" i="1" dirty="0" smtClean="0">
                <a:solidFill>
                  <a:srgbClr val="FFFF00"/>
                </a:solidFill>
                <a:effectLst>
                  <a:outerShdw blurRad="38100" dist="38100" dir="2700000" algn="tl">
                    <a:srgbClr val="000000">
                      <a:alpha val="43137"/>
                    </a:srgbClr>
                  </a:outerShdw>
                </a:effectLst>
                <a:latin typeface="#44 Font" pitchFamily="2" charset="0"/>
              </a:rPr>
              <a:t>will</a:t>
            </a:r>
            <a:r>
              <a:rPr lang="en-US" sz="3200" b="1" i="1" dirty="0" smtClean="0">
                <a:effectLst>
                  <a:outerShdw blurRad="38100" dist="38100" dir="2700000" algn="tl">
                    <a:srgbClr val="000000">
                      <a:alpha val="43137"/>
                    </a:srgbClr>
                  </a:outerShdw>
                </a:effectLst>
                <a:latin typeface="Georgia" panose="02040502050405020303" pitchFamily="18" charset="0"/>
              </a:rPr>
              <a:t> </a:t>
            </a:r>
            <a:r>
              <a:rPr lang="en-US" sz="3200" b="1" i="1" dirty="0" err="1" smtClean="0">
                <a:solidFill>
                  <a:srgbClr val="FFFF00"/>
                </a:solidFill>
                <a:effectLst>
                  <a:outerShdw blurRad="38100" dist="38100" dir="2700000" algn="tl">
                    <a:srgbClr val="000000">
                      <a:alpha val="43137"/>
                    </a:srgbClr>
                  </a:outerShdw>
                </a:effectLst>
                <a:latin typeface="#44 Font" pitchFamily="2" charset="0"/>
              </a:rPr>
              <a:t>Destroya</a:t>
            </a:r>
            <a:r>
              <a:rPr lang="en-US" sz="3200" b="1" i="1" dirty="0">
                <a:solidFill>
                  <a:srgbClr val="FFFF00"/>
                </a:solidFill>
                <a:effectLst>
                  <a:outerShdw blurRad="38100" dist="38100" dir="2700000" algn="tl">
                    <a:srgbClr val="000000">
                      <a:alpha val="43137"/>
                    </a:srgbClr>
                  </a:outerShdw>
                </a:effectLst>
                <a:latin typeface="#44 Font" pitchFamily="2" charset="0"/>
              </a:rPr>
              <a:t> </a:t>
            </a:r>
            <a:endParaRPr lang="en-US" sz="3200" b="1" i="1" dirty="0" smtClean="0">
              <a:solidFill>
                <a:srgbClr val="FFFF00"/>
              </a:solidFill>
              <a:effectLst>
                <a:outerShdw blurRad="38100" dist="38100" dir="2700000" algn="tl">
                  <a:srgbClr val="000000">
                    <a:alpha val="43137"/>
                  </a:srgbClr>
                </a:outerShdw>
              </a:effectLst>
              <a:latin typeface="#44 Font" pitchFamily="2" charset="0"/>
            </a:endParaRPr>
          </a:p>
          <a:p>
            <a:pPr algn="ctr"/>
            <a:r>
              <a:rPr lang="en-US" sz="2000" b="1" i="1" dirty="0" smtClean="0">
                <a:effectLst>
                  <a:outerShdw blurRad="38100" dist="38100" dir="2700000" algn="tl">
                    <a:srgbClr val="000000">
                      <a:alpha val="43137"/>
                    </a:srgbClr>
                  </a:outerShdw>
                </a:effectLst>
              </a:rPr>
              <a:t>(“A” </a:t>
            </a:r>
            <a:r>
              <a:rPr lang="en-US" sz="2000" b="1" i="1" dirty="0" smtClean="0">
                <a:effectLst>
                  <a:outerShdw blurRad="38100" dist="38100" dir="2700000" algn="tl">
                    <a:srgbClr val="000000">
                      <a:alpha val="43137"/>
                    </a:srgbClr>
                  </a:outerShdw>
                </a:effectLst>
              </a:rPr>
              <a:t>Prosecutor’s </a:t>
            </a:r>
            <a:r>
              <a:rPr lang="en-US" sz="2000" b="1" i="1" dirty="0" smtClean="0">
                <a:effectLst>
                  <a:outerShdw blurRad="38100" dist="38100" dir="2700000" algn="tl">
                    <a:srgbClr val="000000">
                      <a:alpha val="43137"/>
                    </a:srgbClr>
                  </a:outerShdw>
                </a:effectLst>
              </a:rPr>
              <a:t>Perspective)</a:t>
            </a:r>
            <a:endParaRPr lang="en-US" sz="2000" b="1" i="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2" name="Slide Number Placeholder 8"/>
          <p:cNvSpPr>
            <a:spLocks noGrp="1"/>
          </p:cNvSpPr>
          <p:nvPr>
            <p:ph type="sldNum" sz="quarter" idx="12"/>
          </p:nvPr>
        </p:nvSpPr>
        <p:spPr>
          <a:xfrm>
            <a:off x="7010400" y="6553200"/>
            <a:ext cx="2133600" cy="365125"/>
          </a:xfrm>
        </p:spPr>
        <p:txBody>
          <a:bodyPr/>
          <a:lstStyle/>
          <a:p>
            <a:fld id="{D97C14EE-A7F4-4A68-805E-596E56B3E75C}" type="slidenum">
              <a:rPr lang="en-US" smtClean="0">
                <a:latin typeface="+mj-lt"/>
              </a:rPr>
              <a:t>1</a:t>
            </a:fld>
            <a:endParaRPr lang="en-US" dirty="0">
              <a:latin typeface="+mj-lt"/>
            </a:endParaRPr>
          </a:p>
        </p:txBody>
      </p:sp>
    </p:spTree>
    <p:extLst>
      <p:ext uri="{BB962C8B-B14F-4D97-AF65-F5344CB8AC3E}">
        <p14:creationId xmlns:p14="http://schemas.microsoft.com/office/powerpoint/2010/main" val="205635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609600"/>
            <a:ext cx="8229600" cy="1143000"/>
          </a:xfrm>
        </p:spPr>
        <p:txBody>
          <a:bodyPr>
            <a:normAutofit fontScale="90000"/>
          </a:bodyPr>
          <a:lstStyle/>
          <a:p>
            <a:pPr eaLnBrk="1" hangingPunct="1"/>
            <a:r>
              <a:rPr lang="en-US" altLang="en-US" b="1" dirty="0" smtClean="0">
                <a:effectLst>
                  <a:outerShdw blurRad="38100" dist="38100" dir="2700000" algn="tl">
                    <a:srgbClr val="000000">
                      <a:alpha val="43137"/>
                    </a:srgbClr>
                  </a:outerShdw>
                </a:effectLst>
              </a:rPr>
              <a:t>The Problems with § 1.97(e)(1)</a:t>
            </a:r>
          </a:p>
        </p:txBody>
      </p:sp>
      <p:sp>
        <p:nvSpPr>
          <p:cNvPr id="22531" name="Rectangle 5"/>
          <p:cNvSpPr>
            <a:spLocks noGrp="1" noChangeArrowheads="1"/>
          </p:cNvSpPr>
          <p:nvPr>
            <p:ph idx="1"/>
          </p:nvPr>
        </p:nvSpPr>
        <p:spPr>
          <a:xfrm>
            <a:off x="457200" y="1828800"/>
            <a:ext cx="8229600" cy="4525963"/>
          </a:xfrm>
        </p:spPr>
        <p:txBody>
          <a:bodyPr/>
          <a:lstStyle/>
          <a:p>
            <a:pPr eaLnBrk="1" hangingPunct="1">
              <a:lnSpc>
                <a:spcPct val="80000"/>
              </a:lnSpc>
            </a:pPr>
            <a:r>
              <a:rPr lang="en-US" altLang="en-US" sz="2400" dirty="0" smtClean="0"/>
              <a:t>US associate generally does not know about </a:t>
            </a:r>
            <a:r>
              <a:rPr lang="en-US" altLang="en-US" sz="2400" b="1" i="1" u="sng" dirty="0" smtClean="0">
                <a:solidFill>
                  <a:srgbClr val="FFFF00"/>
                </a:solidFill>
              </a:rPr>
              <a:t>all</a:t>
            </a:r>
            <a:r>
              <a:rPr lang="en-US" altLang="en-US" sz="2400" dirty="0" smtClean="0"/>
              <a:t> related foreign applications and their prosecution when filing foreign origin applications</a:t>
            </a:r>
          </a:p>
          <a:p>
            <a:pPr eaLnBrk="1" hangingPunct="1">
              <a:lnSpc>
                <a:spcPct val="80000"/>
              </a:lnSpc>
            </a:pPr>
            <a:endParaRPr lang="en-US" altLang="en-US" sz="2400" dirty="0" smtClean="0"/>
          </a:p>
          <a:p>
            <a:pPr eaLnBrk="1" hangingPunct="1">
              <a:lnSpc>
                <a:spcPct val="80000"/>
              </a:lnSpc>
            </a:pPr>
            <a:r>
              <a:rPr lang="en-US" altLang="en-US" sz="2400" dirty="0" smtClean="0"/>
              <a:t>The cost of assessing whether a reference “was </a:t>
            </a:r>
            <a:r>
              <a:rPr lang="en-US" altLang="en-US" sz="2400" b="1" i="1" u="sng" dirty="0" smtClean="0">
                <a:solidFill>
                  <a:srgbClr val="FFFF00"/>
                </a:solidFill>
              </a:rPr>
              <a:t>first</a:t>
            </a:r>
            <a:r>
              <a:rPr lang="en-US" altLang="en-US" sz="2400" dirty="0" smtClean="0"/>
              <a:t> cited” in </a:t>
            </a:r>
            <a:r>
              <a:rPr lang="en-US" altLang="en-US" sz="2400" dirty="0" smtClean="0">
                <a:solidFill>
                  <a:srgbClr val="FFFF00"/>
                </a:solidFill>
              </a:rPr>
              <a:t>“</a:t>
            </a:r>
            <a:r>
              <a:rPr lang="en-US" altLang="en-US" sz="2400" b="1" i="1" u="sng" dirty="0" smtClean="0">
                <a:solidFill>
                  <a:srgbClr val="FFFF00"/>
                </a:solidFill>
              </a:rPr>
              <a:t>any</a:t>
            </a:r>
            <a:r>
              <a:rPr lang="en-US" altLang="en-US" sz="2400" dirty="0" smtClean="0">
                <a:solidFill>
                  <a:srgbClr val="FFFF00"/>
                </a:solidFill>
              </a:rPr>
              <a:t>” </a:t>
            </a:r>
            <a:r>
              <a:rPr lang="en-US" altLang="en-US" sz="2400" dirty="0" smtClean="0"/>
              <a:t>communication is higher than the $180 fee given the potential of inequitable conduct for making the certification</a:t>
            </a:r>
          </a:p>
          <a:p>
            <a:pPr eaLnBrk="1" hangingPunct="1">
              <a:lnSpc>
                <a:spcPct val="80000"/>
              </a:lnSpc>
            </a:pPr>
            <a:endParaRPr lang="en-US" altLang="en-US" sz="2400" dirty="0" smtClean="0"/>
          </a:p>
          <a:p>
            <a:pPr eaLnBrk="1" hangingPunct="1">
              <a:lnSpc>
                <a:spcPct val="80000"/>
              </a:lnSpc>
            </a:pPr>
            <a:r>
              <a:rPr lang="en-US" altLang="en-US" sz="2400" b="1" dirty="0" smtClean="0">
                <a:solidFill>
                  <a:srgbClr val="FFFF00"/>
                </a:solidFill>
              </a:rPr>
              <a:t>RECOMMENDATIONS</a:t>
            </a:r>
            <a:r>
              <a:rPr lang="en-US" altLang="en-US" sz="2400" dirty="0" smtClean="0">
                <a:solidFill>
                  <a:srgbClr val="FFFF00"/>
                </a:solidFill>
              </a:rPr>
              <a:t>:  </a:t>
            </a:r>
            <a:r>
              <a:rPr lang="en-US" altLang="en-US" sz="2400" dirty="0" smtClean="0"/>
              <a:t>Pay fee </a:t>
            </a:r>
            <a:r>
              <a:rPr lang="en-US" altLang="en-US" sz="2400" b="1" i="1" u="sng" dirty="0" smtClean="0"/>
              <a:t>OR</a:t>
            </a:r>
            <a:r>
              <a:rPr lang="en-US" altLang="en-US" sz="2400" dirty="0" smtClean="0"/>
              <a:t> request statement from foreign associate that § 1.97(e)(1) requirement has been met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9"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10</a:t>
            </a:fld>
            <a:endParaRPr lang="en-US" dirty="0">
              <a:latin typeface="+mj-lt"/>
            </a:endParaRPr>
          </a:p>
        </p:txBody>
      </p:sp>
    </p:spTree>
    <p:extLst>
      <p:ext uri="{BB962C8B-B14F-4D97-AF65-F5344CB8AC3E}">
        <p14:creationId xmlns:p14="http://schemas.microsoft.com/office/powerpoint/2010/main" val="547760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57200" y="533400"/>
            <a:ext cx="8229600" cy="1143000"/>
          </a:xfrm>
        </p:spPr>
        <p:txBody>
          <a:bodyPr/>
          <a:lstStyle/>
          <a:p>
            <a:pPr eaLnBrk="1" hangingPunct="1"/>
            <a:r>
              <a:rPr lang="en-US" altLang="en-US" b="1" dirty="0" smtClean="0">
                <a:effectLst>
                  <a:outerShdw blurRad="38100" dist="38100" dir="2700000" algn="tl">
                    <a:srgbClr val="000000">
                      <a:alpha val="43137"/>
                    </a:srgbClr>
                  </a:outerShdw>
                </a:effectLst>
              </a:rPr>
              <a:t>37 CFR § 1.97(e)(2)</a:t>
            </a:r>
          </a:p>
        </p:txBody>
      </p:sp>
      <p:sp>
        <p:nvSpPr>
          <p:cNvPr id="23555" name="Rectangle 5"/>
          <p:cNvSpPr>
            <a:spLocks noGrp="1" noChangeArrowheads="1"/>
          </p:cNvSpPr>
          <p:nvPr>
            <p:ph idx="1"/>
          </p:nvPr>
        </p:nvSpPr>
        <p:spPr>
          <a:xfrm>
            <a:off x="457200" y="1828800"/>
            <a:ext cx="8229600" cy="4525963"/>
          </a:xfrm>
        </p:spPr>
        <p:txBody>
          <a:bodyPr/>
          <a:lstStyle/>
          <a:p>
            <a:pPr eaLnBrk="1" hangingPunct="1"/>
            <a:r>
              <a:rPr lang="en-US" altLang="en-US" sz="2400" dirty="0" smtClean="0"/>
              <a:t>(e) A statement under this section must state either:</a:t>
            </a:r>
          </a:p>
          <a:p>
            <a:pPr eaLnBrk="1" hangingPunct="1"/>
            <a:endParaRPr lang="en-US" altLang="en-US" sz="2400" dirty="0" smtClean="0"/>
          </a:p>
          <a:p>
            <a:pPr lvl="1" eaLnBrk="1" hangingPunct="1"/>
            <a:r>
              <a:rPr lang="en-US" altLang="en-US" sz="2000" dirty="0" smtClean="0"/>
              <a:t>(2) That no item of information contained in the information disclosure statement was cited in a communication from a foreign patent office in a counterpart foreign application, and, to the </a:t>
            </a:r>
            <a:r>
              <a:rPr lang="en-US" altLang="en-US" sz="2000" b="1" i="1" dirty="0" smtClean="0">
                <a:solidFill>
                  <a:srgbClr val="FFFF00"/>
                </a:solidFill>
              </a:rPr>
              <a:t>knowledge of the person signing</a:t>
            </a:r>
            <a:r>
              <a:rPr lang="en-US" altLang="en-US" sz="2000" b="1" dirty="0" smtClean="0">
                <a:solidFill>
                  <a:srgbClr val="FFFF00"/>
                </a:solidFill>
              </a:rPr>
              <a:t> </a:t>
            </a:r>
            <a:r>
              <a:rPr lang="en-US" altLang="en-US" sz="2000" dirty="0" smtClean="0"/>
              <a:t>the certification after making </a:t>
            </a:r>
            <a:r>
              <a:rPr lang="en-US" altLang="en-US" sz="2000" b="1" i="1" dirty="0" smtClean="0">
                <a:solidFill>
                  <a:srgbClr val="FFFF00"/>
                </a:solidFill>
              </a:rPr>
              <a:t>reasonable inquiry</a:t>
            </a:r>
            <a:r>
              <a:rPr lang="en-US" altLang="en-US" sz="2000" dirty="0" smtClean="0"/>
              <a:t>, no item of information contained in the information disclosure statement </a:t>
            </a:r>
            <a:r>
              <a:rPr lang="en-US" altLang="en-US" sz="2000" b="1" i="1" dirty="0" smtClean="0">
                <a:solidFill>
                  <a:srgbClr val="FFFF00"/>
                </a:solidFill>
              </a:rPr>
              <a:t>was known to any individual designated</a:t>
            </a:r>
            <a:r>
              <a:rPr lang="en-US" altLang="en-US" sz="2000" dirty="0" smtClean="0"/>
              <a:t> in § 1.56(c) more than three months prior to the filing of the information disclosure statement.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9"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11</a:t>
            </a:fld>
            <a:endParaRPr lang="en-US" dirty="0">
              <a:latin typeface="+mj-lt"/>
            </a:endParaRPr>
          </a:p>
        </p:txBody>
      </p:sp>
    </p:spTree>
    <p:extLst>
      <p:ext uri="{BB962C8B-B14F-4D97-AF65-F5344CB8AC3E}">
        <p14:creationId xmlns:p14="http://schemas.microsoft.com/office/powerpoint/2010/main" val="4142406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609600"/>
            <a:ext cx="8229600" cy="1143000"/>
          </a:xfrm>
        </p:spPr>
        <p:txBody>
          <a:bodyPr>
            <a:normAutofit fontScale="90000"/>
          </a:bodyPr>
          <a:lstStyle/>
          <a:p>
            <a:pPr eaLnBrk="1" hangingPunct="1"/>
            <a:r>
              <a:rPr lang="en-US" altLang="en-US" b="1" dirty="0" smtClean="0">
                <a:effectLst>
                  <a:outerShdw blurRad="38100" dist="38100" dir="2700000" algn="tl">
                    <a:srgbClr val="000000">
                      <a:alpha val="43137"/>
                    </a:srgbClr>
                  </a:outerShdw>
                </a:effectLst>
              </a:rPr>
              <a:t>The Problems with § 1.97(e)(2)</a:t>
            </a:r>
          </a:p>
        </p:txBody>
      </p:sp>
      <p:sp>
        <p:nvSpPr>
          <p:cNvPr id="24579" name="Rectangle 5"/>
          <p:cNvSpPr>
            <a:spLocks noGrp="1" noChangeArrowheads="1"/>
          </p:cNvSpPr>
          <p:nvPr>
            <p:ph idx="1"/>
          </p:nvPr>
        </p:nvSpPr>
        <p:spPr>
          <a:xfrm>
            <a:off x="381000" y="1828800"/>
            <a:ext cx="8382000" cy="4267200"/>
          </a:xfrm>
        </p:spPr>
        <p:txBody>
          <a:bodyPr>
            <a:noAutofit/>
          </a:bodyPr>
          <a:lstStyle/>
          <a:p>
            <a:pPr marL="0" indent="0" eaLnBrk="1" hangingPunct="1">
              <a:lnSpc>
                <a:spcPct val="80000"/>
              </a:lnSpc>
              <a:buNone/>
            </a:pPr>
            <a:r>
              <a:rPr lang="en-US" altLang="en-US" sz="1800" b="1" dirty="0" smtClean="0">
                <a:solidFill>
                  <a:srgbClr val="FFFF00"/>
                </a:solidFill>
              </a:rPr>
              <a:t>WHEN USED:</a:t>
            </a:r>
            <a:endParaRPr lang="en-US" altLang="en-US" sz="1800" dirty="0" smtClean="0">
              <a:solidFill>
                <a:srgbClr val="FFFF00"/>
              </a:solidFill>
            </a:endParaRPr>
          </a:p>
          <a:p>
            <a:pPr lvl="1" eaLnBrk="1" hangingPunct="1">
              <a:lnSpc>
                <a:spcPct val="80000"/>
              </a:lnSpc>
            </a:pPr>
            <a:r>
              <a:rPr lang="en-US" altLang="en-US" sz="1600" dirty="0" smtClean="0"/>
              <a:t>§ 1.97(e)(2) applies to applications with substantially similar claims </a:t>
            </a:r>
            <a:r>
              <a:rPr lang="en-US" altLang="en-US" sz="1600" dirty="0" smtClean="0"/>
              <a:t>in </a:t>
            </a:r>
            <a:r>
              <a:rPr lang="en-US" altLang="en-US" sz="1600" dirty="0" smtClean="0"/>
              <a:t>US cases</a:t>
            </a:r>
          </a:p>
          <a:p>
            <a:pPr lvl="1" eaLnBrk="1" hangingPunct="1">
              <a:lnSpc>
                <a:spcPct val="80000"/>
              </a:lnSpc>
            </a:pPr>
            <a:r>
              <a:rPr lang="en-US" altLang="en-US" sz="1600" dirty="0" smtClean="0"/>
              <a:t>§ 1.97(e)(2) can be used for reporting </a:t>
            </a:r>
            <a:r>
              <a:rPr lang="en-US" altLang="en-US" sz="1600" dirty="0" err="1" smtClean="0"/>
              <a:t>USPTO</a:t>
            </a:r>
            <a:r>
              <a:rPr lang="en-US" altLang="en-US" sz="1600" dirty="0" smtClean="0"/>
              <a:t> Office Actions and Applicant responses</a:t>
            </a:r>
          </a:p>
          <a:p>
            <a:pPr marL="457200" lvl="1" indent="0" eaLnBrk="1" hangingPunct="1">
              <a:lnSpc>
                <a:spcPct val="80000"/>
              </a:lnSpc>
              <a:buNone/>
            </a:pPr>
            <a:endParaRPr lang="en-US" altLang="en-US" sz="1600" dirty="0" smtClean="0"/>
          </a:p>
          <a:p>
            <a:pPr marL="0" indent="0" eaLnBrk="1" hangingPunct="1">
              <a:lnSpc>
                <a:spcPct val="80000"/>
              </a:lnSpc>
              <a:buNone/>
            </a:pPr>
            <a:r>
              <a:rPr lang="en-US" altLang="en-US" sz="1800" b="1" dirty="0" smtClean="0">
                <a:solidFill>
                  <a:srgbClr val="FFFF00"/>
                </a:solidFill>
              </a:rPr>
              <a:t>WHO CERTIFIES:</a:t>
            </a:r>
            <a:endParaRPr lang="en-US" altLang="en-US" sz="1800" dirty="0" smtClean="0"/>
          </a:p>
          <a:p>
            <a:pPr lvl="1" eaLnBrk="1" hangingPunct="1">
              <a:lnSpc>
                <a:spcPct val="80000"/>
              </a:lnSpc>
            </a:pPr>
            <a:r>
              <a:rPr lang="en-US" altLang="en-US" sz="1600" dirty="0" smtClean="0"/>
              <a:t>The US </a:t>
            </a:r>
            <a:r>
              <a:rPr lang="en-US" altLang="en-US" sz="1600" dirty="0" smtClean="0"/>
              <a:t>attorney makes </a:t>
            </a:r>
            <a:r>
              <a:rPr lang="en-US" altLang="en-US" sz="1600" dirty="0" smtClean="0"/>
              <a:t>the certification, </a:t>
            </a:r>
            <a:r>
              <a:rPr lang="en-US" altLang="en-US" sz="1600" b="1" u="sng" dirty="0" smtClean="0">
                <a:solidFill>
                  <a:srgbClr val="FFFF00"/>
                </a:solidFill>
              </a:rPr>
              <a:t>BUT</a:t>
            </a:r>
            <a:r>
              <a:rPr lang="en-US" altLang="en-US" sz="1600" dirty="0" smtClean="0"/>
              <a:t> </a:t>
            </a:r>
            <a:r>
              <a:rPr lang="en-US" altLang="en-US" sz="1600" dirty="0" smtClean="0"/>
              <a:t>s/he </a:t>
            </a:r>
            <a:r>
              <a:rPr lang="en-US" altLang="en-US" sz="1600" dirty="0" smtClean="0"/>
              <a:t>may not know all the cases with substantially similar claims (SSCs) in order to make the certification</a:t>
            </a:r>
          </a:p>
          <a:p>
            <a:pPr lvl="1" eaLnBrk="1" hangingPunct="1">
              <a:lnSpc>
                <a:spcPct val="80000"/>
              </a:lnSpc>
            </a:pPr>
            <a:r>
              <a:rPr lang="en-US" altLang="en-US" sz="1600" dirty="0" smtClean="0"/>
              <a:t>The US </a:t>
            </a:r>
            <a:r>
              <a:rPr lang="en-US" altLang="en-US" sz="1600" dirty="0" smtClean="0"/>
              <a:t>attorney has </a:t>
            </a:r>
            <a:r>
              <a:rPr lang="en-US" altLang="en-US" sz="1600" dirty="0" smtClean="0"/>
              <a:t>to certify for </a:t>
            </a:r>
            <a:r>
              <a:rPr lang="en-US" altLang="en-US" sz="1600" b="1" i="1" dirty="0" smtClean="0"/>
              <a:t>everyone</a:t>
            </a:r>
            <a:r>
              <a:rPr lang="en-US" altLang="en-US" sz="1600" dirty="0" smtClean="0"/>
              <a:t> subject to the duty of candor </a:t>
            </a:r>
          </a:p>
          <a:p>
            <a:pPr marL="457200" lvl="1" indent="0" eaLnBrk="1" hangingPunct="1">
              <a:lnSpc>
                <a:spcPct val="80000"/>
              </a:lnSpc>
              <a:buNone/>
            </a:pPr>
            <a:endParaRPr lang="en-US" altLang="en-US" sz="1600" dirty="0" smtClean="0"/>
          </a:p>
          <a:p>
            <a:pPr marL="0" indent="0" eaLnBrk="1" hangingPunct="1">
              <a:lnSpc>
                <a:spcPct val="80000"/>
              </a:lnSpc>
              <a:buNone/>
            </a:pPr>
            <a:r>
              <a:rPr lang="en-US" altLang="en-US" sz="1800" b="1" dirty="0" smtClean="0">
                <a:solidFill>
                  <a:srgbClr val="FFFF00"/>
                </a:solidFill>
              </a:rPr>
              <a:t>PROBLEM:</a:t>
            </a:r>
            <a:endParaRPr lang="en-US" altLang="en-US" sz="1800" dirty="0" smtClean="0">
              <a:solidFill>
                <a:srgbClr val="FFFF00"/>
              </a:solidFill>
            </a:endParaRPr>
          </a:p>
          <a:p>
            <a:pPr lvl="1" eaLnBrk="1" hangingPunct="1">
              <a:lnSpc>
                <a:spcPct val="80000"/>
              </a:lnSpc>
            </a:pPr>
            <a:r>
              <a:rPr lang="en-US" altLang="en-US" sz="1600" dirty="0" smtClean="0"/>
              <a:t>The certification appears to place an unreasonable burden on the person certifying</a:t>
            </a:r>
          </a:p>
          <a:p>
            <a:pPr lvl="1" eaLnBrk="1" hangingPunct="1">
              <a:lnSpc>
                <a:spcPct val="80000"/>
              </a:lnSpc>
            </a:pPr>
            <a:r>
              <a:rPr lang="en-US" altLang="en-US" sz="1600" dirty="0" smtClean="0"/>
              <a:t>Certification </a:t>
            </a:r>
            <a:r>
              <a:rPr lang="en-US" altLang="en-US" sz="1600" dirty="0" smtClean="0"/>
              <a:t>concern may require an RCE</a:t>
            </a:r>
            <a:endParaRPr lang="en-US" altLang="en-US" sz="1600" dirty="0" smtClean="0"/>
          </a:p>
          <a:p>
            <a:pPr marL="457200" lvl="1" indent="0" eaLnBrk="1" hangingPunct="1">
              <a:lnSpc>
                <a:spcPct val="80000"/>
              </a:lnSpc>
              <a:buNone/>
            </a:pPr>
            <a:endParaRPr lang="en-US" altLang="en-US" sz="1600" dirty="0" smtClean="0"/>
          </a:p>
          <a:p>
            <a:pPr marL="0" indent="0" eaLnBrk="1" hangingPunct="1">
              <a:lnSpc>
                <a:spcPct val="80000"/>
              </a:lnSpc>
              <a:buNone/>
            </a:pPr>
            <a:r>
              <a:rPr lang="en-US" altLang="en-US" sz="1800" b="1" dirty="0" smtClean="0">
                <a:solidFill>
                  <a:srgbClr val="FFFF00"/>
                </a:solidFill>
              </a:rPr>
              <a:t>RECOMMENDATIONS:</a:t>
            </a:r>
            <a:endParaRPr lang="en-US" altLang="en-US" sz="1800" dirty="0" smtClean="0">
              <a:solidFill>
                <a:srgbClr val="FFFF00"/>
              </a:solidFill>
            </a:endParaRPr>
          </a:p>
          <a:p>
            <a:pPr>
              <a:lnSpc>
                <a:spcPct val="80000"/>
              </a:lnSpc>
            </a:pPr>
            <a:r>
              <a:rPr lang="en-US" altLang="en-US" sz="1600" dirty="0" smtClean="0"/>
              <a:t>Have your foreign associate indicate that the (e)(2) certification can be made, </a:t>
            </a:r>
            <a:r>
              <a:rPr lang="en-US" altLang="en-US" sz="1600" b="1" i="1" dirty="0" smtClean="0"/>
              <a:t>OR</a:t>
            </a:r>
          </a:p>
          <a:p>
            <a:pPr>
              <a:lnSpc>
                <a:spcPct val="80000"/>
              </a:lnSpc>
            </a:pPr>
            <a:r>
              <a:rPr lang="en-US" altLang="en-US" sz="1600" dirty="0" smtClean="0"/>
              <a:t>Pay the fee, because the $180 fee is cheaper than </a:t>
            </a:r>
            <a:r>
              <a:rPr lang="en-US" altLang="en-US" sz="1600" b="1" dirty="0" smtClean="0"/>
              <a:t>(1)</a:t>
            </a:r>
            <a:r>
              <a:rPr lang="en-US" altLang="en-US" sz="1600" dirty="0" smtClean="0"/>
              <a:t> determining whether all cases with substantially similar claims, and </a:t>
            </a:r>
            <a:r>
              <a:rPr lang="en-US" altLang="en-US" sz="1600" b="1" dirty="0" smtClean="0"/>
              <a:t>(2)</a:t>
            </a:r>
            <a:r>
              <a:rPr lang="en-US" altLang="en-US" sz="1600" dirty="0" smtClean="0"/>
              <a:t> all people subject with a duty of candor </a:t>
            </a:r>
            <a:r>
              <a:rPr lang="en-US" altLang="en-US" sz="1600" b="1" dirty="0" smtClean="0"/>
              <a:t>(3)</a:t>
            </a:r>
            <a:r>
              <a:rPr lang="en-US" altLang="en-US" sz="1600" dirty="0" smtClean="0"/>
              <a:t> who may be in other countries have met their duty </a:t>
            </a:r>
          </a:p>
          <a:p>
            <a:pPr lvl="1">
              <a:lnSpc>
                <a:spcPct val="80000"/>
              </a:lnSpc>
            </a:pPr>
            <a:r>
              <a:rPr lang="en-US" altLang="en-US" sz="1400" b="1" u="sng" dirty="0" smtClean="0">
                <a:solidFill>
                  <a:srgbClr val="FFFF00"/>
                </a:solidFill>
              </a:rPr>
              <a:t>AND</a:t>
            </a:r>
            <a:r>
              <a:rPr lang="en-US" altLang="en-US" sz="1400" dirty="0" smtClean="0"/>
              <a:t> the $180 fee is cheaper than the potential of finding inequitable conduct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9"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12</a:t>
            </a:fld>
            <a:endParaRPr lang="en-US" dirty="0">
              <a:latin typeface="+mj-lt"/>
            </a:endParaRPr>
          </a:p>
        </p:txBody>
      </p:sp>
    </p:spTree>
    <p:extLst>
      <p:ext uri="{BB962C8B-B14F-4D97-AF65-F5344CB8AC3E}">
        <p14:creationId xmlns:p14="http://schemas.microsoft.com/office/powerpoint/2010/main" val="1021957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457200" y="533400"/>
            <a:ext cx="8229600" cy="1143000"/>
          </a:xfrm>
        </p:spPr>
        <p:txBody>
          <a:bodyPr/>
          <a:lstStyle/>
          <a:p>
            <a:pPr eaLnBrk="1" hangingPunct="1"/>
            <a:r>
              <a:rPr lang="en-US" altLang="en-US" b="1" dirty="0" smtClean="0">
                <a:effectLst>
                  <a:outerShdw blurRad="38100" dist="38100" dir="2700000" algn="tl">
                    <a:srgbClr val="000000">
                      <a:alpha val="43137"/>
                    </a:srgbClr>
                  </a:outerShdw>
                </a:effectLst>
              </a:rPr>
              <a:t>“How” to report?</a:t>
            </a:r>
          </a:p>
        </p:txBody>
      </p:sp>
      <p:sp>
        <p:nvSpPr>
          <p:cNvPr id="26627" name="Rectangle 5"/>
          <p:cNvSpPr>
            <a:spLocks noGrp="1" noChangeArrowheads="1"/>
          </p:cNvSpPr>
          <p:nvPr>
            <p:ph idx="1"/>
          </p:nvPr>
        </p:nvSpPr>
        <p:spPr>
          <a:xfrm>
            <a:off x="457200" y="1828800"/>
            <a:ext cx="8229600" cy="4525963"/>
          </a:xfrm>
        </p:spPr>
        <p:txBody>
          <a:bodyPr>
            <a:normAutofit fontScale="92500" lnSpcReduction="10000"/>
          </a:bodyPr>
          <a:lstStyle/>
          <a:p>
            <a:pPr eaLnBrk="1" hangingPunct="1">
              <a:lnSpc>
                <a:spcPct val="90000"/>
              </a:lnSpc>
            </a:pPr>
            <a:r>
              <a:rPr lang="en-US" altLang="en-US" sz="2000" dirty="0" smtClean="0"/>
              <a:t>The PTO has provided no formal guidance on </a:t>
            </a:r>
            <a:r>
              <a:rPr lang="en-US" altLang="en-US" sz="2000" dirty="0" smtClean="0">
                <a:solidFill>
                  <a:srgbClr val="FFFF00"/>
                </a:solidFill>
              </a:rPr>
              <a:t>“</a:t>
            </a:r>
            <a:r>
              <a:rPr lang="en-US" altLang="en-US" sz="2000" b="1" i="1" u="sng" dirty="0" smtClean="0">
                <a:solidFill>
                  <a:srgbClr val="FFFF00"/>
                </a:solidFill>
              </a:rPr>
              <a:t>how</a:t>
            </a:r>
            <a:r>
              <a:rPr lang="en-US" altLang="en-US" sz="2000" b="1" dirty="0" smtClean="0">
                <a:solidFill>
                  <a:srgbClr val="FFFF00"/>
                </a:solidFill>
              </a:rPr>
              <a:t>” </a:t>
            </a:r>
            <a:r>
              <a:rPr lang="en-US" altLang="en-US" sz="2000" dirty="0" smtClean="0"/>
              <a:t>Applicants report certain non-patent items (i.e.,  on sale bars and office actions)</a:t>
            </a:r>
          </a:p>
          <a:p>
            <a:pPr lvl="1" eaLnBrk="1" hangingPunct="1">
              <a:lnSpc>
                <a:spcPct val="90000"/>
              </a:lnSpc>
            </a:pPr>
            <a:r>
              <a:rPr lang="en-US" altLang="en-US" sz="2000" dirty="0" smtClean="0"/>
              <a:t> US Office Actions &amp; Replies from related cases</a:t>
            </a:r>
          </a:p>
          <a:p>
            <a:pPr lvl="2" eaLnBrk="1" hangingPunct="1">
              <a:lnSpc>
                <a:spcPct val="90000"/>
              </a:lnSpc>
            </a:pPr>
            <a:r>
              <a:rPr lang="en-US" altLang="en-US" sz="2000" b="1" dirty="0" smtClean="0"/>
              <a:t>QUESTIONS</a:t>
            </a:r>
            <a:r>
              <a:rPr lang="en-US" altLang="en-US" sz="2000" dirty="0" smtClean="0"/>
              <a:t>: Do we just cite the related application / patent </a:t>
            </a:r>
            <a:r>
              <a:rPr lang="en-US" altLang="en-US" sz="2000" b="1" i="1" dirty="0" smtClean="0"/>
              <a:t>OR</a:t>
            </a:r>
            <a:r>
              <a:rPr lang="en-US" altLang="en-US" sz="2000" dirty="0" smtClean="0"/>
              <a:t> do we also have to provide copies of all Office Actions / Replies, when the USPTO already has copies?  </a:t>
            </a:r>
          </a:p>
          <a:p>
            <a:pPr lvl="2" eaLnBrk="1" hangingPunct="1">
              <a:lnSpc>
                <a:spcPct val="90000"/>
              </a:lnSpc>
            </a:pPr>
            <a:r>
              <a:rPr lang="en-US" altLang="en-US" sz="2000" dirty="0" smtClean="0"/>
              <a:t>37 CFR § 1.98 requires a copy of non-US patent publications for them to be acknowledged and listed on the face of the patent</a:t>
            </a:r>
          </a:p>
          <a:p>
            <a:pPr lvl="1" eaLnBrk="1" hangingPunct="1">
              <a:lnSpc>
                <a:spcPct val="90000"/>
              </a:lnSpc>
            </a:pPr>
            <a:r>
              <a:rPr lang="en-US" altLang="en-US" sz="2000" dirty="0" smtClean="0"/>
              <a:t>Manner of citing non-reference materials from related foreign applications (</a:t>
            </a:r>
            <a:r>
              <a:rPr lang="en-US" altLang="en-US" sz="2000" i="1" dirty="0" smtClean="0"/>
              <a:t>e.g.,</a:t>
            </a:r>
            <a:r>
              <a:rPr lang="en-US" altLang="en-US" sz="2000" dirty="0" smtClean="0"/>
              <a:t> search reports, declarations, Applicant replies with contradictory arguments, etc.)</a:t>
            </a:r>
          </a:p>
          <a:p>
            <a:pPr lvl="1" eaLnBrk="1" hangingPunct="1">
              <a:lnSpc>
                <a:spcPct val="90000"/>
              </a:lnSpc>
            </a:pPr>
            <a:endParaRPr lang="en-US" altLang="en-US" sz="1800" dirty="0" smtClean="0"/>
          </a:p>
          <a:p>
            <a:pPr marL="0" indent="0">
              <a:lnSpc>
                <a:spcPct val="90000"/>
              </a:lnSpc>
              <a:buNone/>
            </a:pPr>
            <a:r>
              <a:rPr lang="en-US" altLang="en-US" sz="2000" b="1" u="sng" dirty="0">
                <a:solidFill>
                  <a:srgbClr val="FF0000"/>
                </a:solidFill>
                <a:effectLst>
                  <a:outerShdw blurRad="38100" dist="38100" dir="2700000" algn="tl">
                    <a:srgbClr val="000000">
                      <a:alpha val="43137"/>
                    </a:srgbClr>
                  </a:outerShdw>
                </a:effectLst>
              </a:rPr>
              <a:t>PROBLEM:</a:t>
            </a:r>
            <a:r>
              <a:rPr lang="en-US" altLang="en-US" sz="2000" b="1" dirty="0">
                <a:solidFill>
                  <a:srgbClr val="FF0000"/>
                </a:solidFill>
                <a:effectLst>
                  <a:outerShdw blurRad="38100" dist="38100" dir="2700000" algn="tl">
                    <a:srgbClr val="000000">
                      <a:alpha val="43137"/>
                    </a:srgbClr>
                  </a:outerShdw>
                </a:effectLst>
              </a:rPr>
              <a:t>  </a:t>
            </a:r>
            <a:r>
              <a:rPr lang="en-US" altLang="en-US" sz="2000" dirty="0"/>
              <a:t>The lack of USPTO guidance has resulted in occasional </a:t>
            </a:r>
            <a:r>
              <a:rPr lang="en-US" altLang="en-US" sz="2000" dirty="0" smtClean="0"/>
              <a:t>	              disparate </a:t>
            </a:r>
            <a:r>
              <a:rPr lang="en-US" altLang="en-US" sz="2000" dirty="0"/>
              <a:t>treatment of IDS’s by </a:t>
            </a:r>
            <a:r>
              <a:rPr lang="en-US" altLang="en-US" sz="2000" dirty="0" smtClean="0"/>
              <a:t>Examiners</a:t>
            </a:r>
          </a:p>
          <a:p>
            <a:pPr marL="0" indent="0">
              <a:lnSpc>
                <a:spcPct val="90000"/>
              </a:lnSpc>
              <a:buNone/>
            </a:pPr>
            <a:endParaRPr lang="en-US" altLang="en-US" sz="2000" dirty="0"/>
          </a:p>
          <a:p>
            <a:pPr marL="0" indent="0" eaLnBrk="1" hangingPunct="1">
              <a:lnSpc>
                <a:spcPct val="90000"/>
              </a:lnSpc>
              <a:buNone/>
            </a:pPr>
            <a:r>
              <a:rPr lang="en-US" altLang="en-US" sz="2000" b="1" u="sng" dirty="0" smtClean="0">
                <a:solidFill>
                  <a:srgbClr val="FF0000"/>
                </a:solidFill>
                <a:effectLst>
                  <a:outerShdw blurRad="38100" dist="38100" dir="2700000" algn="tl">
                    <a:srgbClr val="000000">
                      <a:alpha val="43137"/>
                    </a:srgbClr>
                  </a:outerShdw>
                </a:effectLst>
              </a:rPr>
              <a:t>PROBLEM?:</a:t>
            </a:r>
            <a:r>
              <a:rPr lang="en-US" altLang="en-US" sz="2000" b="1" dirty="0" smtClean="0">
                <a:solidFill>
                  <a:srgbClr val="FF0000"/>
                </a:solidFill>
                <a:effectLst>
                  <a:outerShdw blurRad="38100" dist="38100" dir="2700000" algn="tl">
                    <a:srgbClr val="000000">
                      <a:alpha val="43137"/>
                    </a:srgbClr>
                  </a:outerShdw>
                </a:effectLst>
              </a:rPr>
              <a:t>  </a:t>
            </a:r>
            <a:r>
              <a:rPr lang="en-US" altLang="en-US" sz="2000" dirty="0" smtClean="0"/>
              <a:t>No IDS equivalent for IPRs / PGRs</a:t>
            </a:r>
            <a:r>
              <a:rPr lang="en-US" altLang="en-US" sz="2000" dirty="0"/>
              <a:t> </a:t>
            </a:r>
            <a:r>
              <a:rPr lang="en-US" altLang="en-US" sz="2000" dirty="0" smtClean="0"/>
              <a:t>/ </a:t>
            </a:r>
            <a:r>
              <a:rPr lang="en-US" altLang="en-US" sz="2000" dirty="0" smtClean="0"/>
              <a:t>CBMs and little guidance</a:t>
            </a:r>
            <a:endParaRPr lang="en-US" altLang="en-US" sz="20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0"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13</a:t>
            </a:fld>
            <a:endParaRPr lang="en-US" dirty="0">
              <a:latin typeface="+mj-lt"/>
            </a:endParaRPr>
          </a:p>
        </p:txBody>
      </p:sp>
    </p:spTree>
    <p:extLst>
      <p:ext uri="{BB962C8B-B14F-4D97-AF65-F5344CB8AC3E}">
        <p14:creationId xmlns:p14="http://schemas.microsoft.com/office/powerpoint/2010/main" val="961226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53431"/>
            <a:ext cx="1960024" cy="165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Rectangle 5"/>
          <p:cNvSpPr>
            <a:spLocks noGrp="1" noChangeArrowheads="1"/>
          </p:cNvSpPr>
          <p:nvPr>
            <p:ph idx="1"/>
          </p:nvPr>
        </p:nvSpPr>
        <p:spPr>
          <a:xfrm>
            <a:off x="533400" y="2103437"/>
            <a:ext cx="8058152" cy="4525963"/>
          </a:xfrm>
        </p:spPr>
        <p:txBody>
          <a:bodyPr>
            <a:normAutofit fontScale="92500" lnSpcReduction="10000"/>
          </a:bodyPr>
          <a:lstStyle/>
          <a:p>
            <a:pPr eaLnBrk="1" hangingPunct="1"/>
            <a:r>
              <a:rPr lang="en-US" altLang="en-US" dirty="0" smtClean="0"/>
              <a:t>If filed after final rejection and 1.97(e) certification is to be avoided, then an RCE must be filed</a:t>
            </a:r>
          </a:p>
          <a:p>
            <a:pPr eaLnBrk="1" hangingPunct="1"/>
            <a:r>
              <a:rPr lang="en-US" altLang="en-US" dirty="0" smtClean="0"/>
              <a:t>More PTA – reporting in 30 days – a disconnect </a:t>
            </a:r>
            <a:r>
              <a:rPr lang="en-US" altLang="en-US" dirty="0" smtClean="0"/>
              <a:t>between 1.97(e</a:t>
            </a:r>
            <a:r>
              <a:rPr lang="en-US" altLang="en-US" dirty="0" smtClean="0"/>
              <a:t>) </a:t>
            </a:r>
            <a:r>
              <a:rPr lang="en-US" altLang="en-US" dirty="0" smtClean="0"/>
              <a:t>&amp; </a:t>
            </a:r>
            <a:r>
              <a:rPr lang="en-US" altLang="en-US" dirty="0" smtClean="0"/>
              <a:t>1.704(d)</a:t>
            </a:r>
          </a:p>
          <a:p>
            <a:pPr marL="457200" lvl="1" indent="0">
              <a:buNone/>
            </a:pPr>
            <a:endParaRPr lang="en-US" altLang="en-US" dirty="0"/>
          </a:p>
          <a:p>
            <a:pPr marL="457200" lvl="1" indent="0">
              <a:buNone/>
            </a:pPr>
            <a:r>
              <a:rPr lang="en-US" altLang="en-US" b="1" i="1" dirty="0" smtClean="0">
                <a:solidFill>
                  <a:srgbClr val="FFFF00"/>
                </a:solidFill>
              </a:rPr>
              <a:t>NOTE</a:t>
            </a:r>
            <a:r>
              <a:rPr lang="en-US" altLang="en-US" i="1" dirty="0" smtClean="0">
                <a:solidFill>
                  <a:srgbClr val="FFFF00"/>
                </a:solidFill>
              </a:rPr>
              <a:t>:  </a:t>
            </a:r>
            <a:r>
              <a:rPr lang="en-US" altLang="en-US" i="1" dirty="0" smtClean="0"/>
              <a:t>An RCE can impact patent term adjustment (PTA) and overall application pendency, which can be important to pharmaceutical patents and leads to more potential art in ~2 </a:t>
            </a:r>
            <a:r>
              <a:rPr lang="en-US" altLang="en-US" i="1" dirty="0" err="1" smtClean="0"/>
              <a:t>yr</a:t>
            </a:r>
            <a:r>
              <a:rPr lang="en-US" altLang="en-US" i="1" dirty="0" smtClean="0"/>
              <a:t> RCE induced delay</a:t>
            </a:r>
            <a:endParaRPr lang="en-US" altLang="en-US" i="1" dirty="0" smtClean="0"/>
          </a:p>
        </p:txBody>
      </p:sp>
      <p:sp>
        <p:nvSpPr>
          <p:cNvPr id="14" name="Right Arrow 13"/>
          <p:cNvSpPr/>
          <p:nvPr/>
        </p:nvSpPr>
        <p:spPr>
          <a:xfrm>
            <a:off x="139337" y="396241"/>
            <a:ext cx="3581400" cy="137159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mj-lt"/>
              </a:rPr>
              <a:t>Conflicts of</a:t>
            </a:r>
            <a:endParaRPr lang="en-US" sz="3200" b="1" dirty="0">
              <a:effectLst>
                <a:outerShdw blurRad="38100" dist="38100" dir="2700000" algn="tl">
                  <a:srgbClr val="000000">
                    <a:alpha val="43137"/>
                  </a:srgbClr>
                </a:outerShdw>
              </a:effectLst>
              <a:latin typeface="+mj-lt"/>
            </a:endParaRPr>
          </a:p>
        </p:txBody>
      </p:sp>
      <p:sp>
        <p:nvSpPr>
          <p:cNvPr id="15" name="Left Arrow 14"/>
          <p:cNvSpPr/>
          <p:nvPr/>
        </p:nvSpPr>
        <p:spPr>
          <a:xfrm>
            <a:off x="5486400" y="396241"/>
            <a:ext cx="3581401" cy="1371600"/>
          </a:xfrm>
          <a:prstGeom prst="lef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mj-lt"/>
              </a:rPr>
              <a:t>Interest?</a:t>
            </a:r>
            <a:endParaRPr lang="en-US" sz="3200" b="1" dirty="0">
              <a:effectLst>
                <a:outerShdw blurRad="38100" dist="38100" dir="2700000" algn="tl">
                  <a:srgbClr val="000000">
                    <a:alpha val="43137"/>
                  </a:srgbClr>
                </a:outerShdw>
              </a:effectLst>
              <a:latin typeface="+mj-lt"/>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26"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14</a:t>
            </a:fld>
            <a:endParaRPr lang="en-US" dirty="0">
              <a:latin typeface="+mj-lt"/>
            </a:endParaRPr>
          </a:p>
        </p:txBody>
      </p:sp>
    </p:spTree>
    <p:extLst>
      <p:ext uri="{BB962C8B-B14F-4D97-AF65-F5344CB8AC3E}">
        <p14:creationId xmlns:p14="http://schemas.microsoft.com/office/powerpoint/2010/main" val="4253427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Check – Budget Time</a:t>
            </a:r>
            <a:br>
              <a:rPr lang="en-US" dirty="0" smtClean="0"/>
            </a:br>
            <a:r>
              <a:rPr lang="en-US" sz="1800" dirty="0" smtClean="0"/>
              <a:t>&amp; That’s if the product doesn’t get abandoned</a:t>
            </a:r>
            <a:endParaRPr lang="en-US" sz="1800" dirty="0"/>
          </a:p>
        </p:txBody>
      </p:sp>
      <p:sp>
        <p:nvSpPr>
          <p:cNvPr id="3" name="Slide Number Placeholder 2"/>
          <p:cNvSpPr>
            <a:spLocks noGrp="1"/>
          </p:cNvSpPr>
          <p:nvPr>
            <p:ph type="sldNum" sz="quarter" idx="12"/>
          </p:nvPr>
        </p:nvSpPr>
        <p:spPr/>
        <p:txBody>
          <a:bodyPr/>
          <a:lstStyle/>
          <a:p>
            <a:fld id="{E9A53E6E-A70E-498E-B025-EFD4E7095907}" type="slidenum">
              <a:rPr lang="en-US" smtClean="0">
                <a:solidFill>
                  <a:schemeClr val="tx1"/>
                </a:solidFill>
              </a:rPr>
              <a:t>15</a:t>
            </a:fld>
            <a:endParaRPr lang="en-US">
              <a:solidFill>
                <a:schemeClr val="tx1"/>
              </a:solidFill>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8229600"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1000" y="6326840"/>
            <a:ext cx="8008474" cy="369332"/>
          </a:xfrm>
          <a:prstGeom prst="rect">
            <a:avLst/>
          </a:prstGeom>
          <a:noFill/>
        </p:spPr>
        <p:txBody>
          <a:bodyPr wrap="none" rtlCol="0">
            <a:spAutoFit/>
          </a:bodyPr>
          <a:lstStyle/>
          <a:p>
            <a:r>
              <a:rPr lang="en-US" dirty="0" smtClean="0"/>
              <a:t>Total over 20 years = ~ $365,000, but does not include going regional in Europe </a:t>
            </a:r>
            <a:endParaRPr lang="en-US" dirty="0"/>
          </a:p>
        </p:txBody>
      </p:sp>
    </p:spTree>
    <p:extLst>
      <p:ext uri="{BB962C8B-B14F-4D97-AF65-F5344CB8AC3E}">
        <p14:creationId xmlns:p14="http://schemas.microsoft.com/office/powerpoint/2010/main" val="3150482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610600" cy="1143000"/>
          </a:xfrm>
        </p:spPr>
        <p:txBody>
          <a:bodyPr>
            <a:noAutofit/>
          </a:bodyPr>
          <a:lstStyle/>
          <a:p>
            <a:r>
              <a:rPr lang="en-US" sz="3600" b="1" u="sng" dirty="0" smtClean="0">
                <a:effectLst>
                  <a:outerShdw blurRad="38100" dist="38100" dir="2700000" algn="tl">
                    <a:srgbClr val="000000">
                      <a:alpha val="43137"/>
                    </a:srgbClr>
                  </a:outerShdw>
                </a:effectLst>
              </a:rPr>
              <a:t>Reissue/Reexam</a:t>
            </a:r>
            <a:r>
              <a:rPr lang="en-US" sz="3600" b="1" dirty="0" smtClean="0">
                <a:effectLst>
                  <a:outerShdw blurRad="38100" dist="38100" dir="2700000" algn="tl">
                    <a:srgbClr val="000000">
                      <a:alpha val="43137"/>
                    </a:srgbClr>
                  </a:outerShdw>
                </a:effectLst>
              </a:rPr>
              <a:t> </a:t>
            </a:r>
            <a:r>
              <a:rPr lang="en-US" sz="3600" b="1" i="1" dirty="0" smtClean="0">
                <a:effectLst>
                  <a:outerShdw blurRad="38100" dist="38100" dir="2700000" algn="tl">
                    <a:srgbClr val="000000">
                      <a:alpha val="43137"/>
                    </a:srgbClr>
                  </a:outerShdw>
                </a:effectLst>
              </a:rPr>
              <a:t>v.</a:t>
            </a:r>
            <a:r>
              <a:rPr lang="en-US" sz="3600" b="1" dirty="0" smtClean="0">
                <a:effectLst>
                  <a:outerShdw blurRad="38100" dist="38100" dir="2700000" algn="tl">
                    <a:srgbClr val="000000">
                      <a:alpha val="43137"/>
                    </a:srgbClr>
                  </a:outerShdw>
                </a:effectLst>
              </a:rPr>
              <a:t> </a:t>
            </a:r>
            <a:r>
              <a:rPr lang="en-US" sz="3600" b="1" u="sng" dirty="0" smtClean="0">
                <a:effectLst>
                  <a:outerShdw blurRad="38100" dist="38100" dir="2700000" algn="tl">
                    <a:srgbClr val="000000">
                      <a:alpha val="43137"/>
                    </a:srgbClr>
                  </a:outerShdw>
                </a:effectLst>
              </a:rPr>
              <a:t>IPR/PGR/CBM</a:t>
            </a:r>
            <a:endParaRPr lang="en-US" sz="3600" b="1" u="sng"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457200" y="1798637"/>
            <a:ext cx="4038600" cy="4525963"/>
          </a:xfrm>
        </p:spPr>
        <p:txBody>
          <a:bodyPr>
            <a:normAutofit/>
          </a:bodyPr>
          <a:lstStyle/>
          <a:p>
            <a:r>
              <a:rPr lang="en-US" sz="2000" dirty="0" smtClean="0"/>
              <a:t>Can open to amend</a:t>
            </a:r>
          </a:p>
          <a:p>
            <a:r>
              <a:rPr lang="en-US" sz="2000" dirty="0" smtClean="0"/>
              <a:t>Can file an IDS citing all identified uncited art</a:t>
            </a:r>
          </a:p>
          <a:p>
            <a:pPr lvl="1"/>
            <a:r>
              <a:rPr lang="en-US" sz="1800" dirty="0"/>
              <a:t>Oppositions, invalidity proceedings, other offices</a:t>
            </a:r>
          </a:p>
          <a:p>
            <a:pPr lvl="1"/>
            <a:r>
              <a:rPr lang="en-US" sz="1800" dirty="0"/>
              <a:t>1.555(b) Reexam - (b) information is material to patentability in a reexamination proceeding when it is not cumulative to information of record or being made of record in the reexamination </a:t>
            </a:r>
            <a:r>
              <a:rPr lang="en-US" sz="1800" dirty="0" smtClean="0"/>
              <a:t>proceeding </a:t>
            </a:r>
            <a:endParaRPr lang="en-US" sz="1800" dirty="0"/>
          </a:p>
        </p:txBody>
      </p:sp>
      <p:sp>
        <p:nvSpPr>
          <p:cNvPr id="5" name="Content Placeholder 4"/>
          <p:cNvSpPr>
            <a:spLocks noGrp="1"/>
          </p:cNvSpPr>
          <p:nvPr>
            <p:ph sz="half" idx="2"/>
          </p:nvPr>
        </p:nvSpPr>
        <p:spPr>
          <a:xfrm>
            <a:off x="4648200" y="1798637"/>
            <a:ext cx="4038600" cy="4525963"/>
          </a:xfrm>
        </p:spPr>
        <p:txBody>
          <a:bodyPr>
            <a:normAutofit/>
          </a:bodyPr>
          <a:lstStyle/>
          <a:p>
            <a:r>
              <a:rPr lang="en-US" sz="2000" dirty="0" smtClean="0"/>
              <a:t>Amendments very, very rare</a:t>
            </a:r>
          </a:p>
          <a:p>
            <a:r>
              <a:rPr lang="en-US" sz="2000" dirty="0" smtClean="0"/>
              <a:t>37 CFR 42.101 (IPR), 42.201 (PGR), &amp; 42.302 (CBM) – different rules, different candor requirement</a:t>
            </a:r>
          </a:p>
          <a:p>
            <a:r>
              <a:rPr lang="en-US" sz="2000" dirty="0" smtClean="0"/>
              <a:t>Cannot do an IDS</a:t>
            </a:r>
          </a:p>
          <a:p>
            <a:r>
              <a:rPr lang="en-US" sz="2000" dirty="0" smtClean="0"/>
              <a:t>Can seek to bring forward specific </a:t>
            </a:r>
            <a:r>
              <a:rPr lang="en-US" sz="2000" dirty="0" smtClean="0"/>
              <a:t>references</a:t>
            </a:r>
          </a:p>
          <a:p>
            <a:endParaRPr lang="en-US" sz="2000" dirty="0" smtClean="0"/>
          </a:p>
          <a:p>
            <a:r>
              <a:rPr lang="en-US" sz="2000" b="1" dirty="0" smtClean="0">
                <a:solidFill>
                  <a:srgbClr val="FFFF00"/>
                </a:solidFill>
              </a:rPr>
              <a:t>NOTE: </a:t>
            </a:r>
            <a:r>
              <a:rPr lang="en-US" sz="2000" dirty="0" smtClean="0"/>
              <a:t>Information </a:t>
            </a:r>
            <a:r>
              <a:rPr lang="en-US" sz="2000" dirty="0"/>
              <a:t>from related litigation – MPEP 2001.06(c)/1.56 </a:t>
            </a:r>
            <a:r>
              <a:rPr lang="en-US" sz="2000" dirty="0" smtClean="0"/>
              <a:t>does not apply</a:t>
            </a:r>
            <a:endParaRPr lang="en-US" sz="2000" dirty="0"/>
          </a:p>
          <a:p>
            <a:endParaRPr lang="en-US"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1"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16</a:t>
            </a:fld>
            <a:endParaRPr lang="en-US" dirty="0">
              <a:latin typeface="+mj-lt"/>
            </a:endParaRPr>
          </a:p>
        </p:txBody>
      </p:sp>
    </p:spTree>
    <p:extLst>
      <p:ext uri="{BB962C8B-B14F-4D97-AF65-F5344CB8AC3E}">
        <p14:creationId xmlns:p14="http://schemas.microsoft.com/office/powerpoint/2010/main" val="585467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1143000"/>
          </a:xfrm>
        </p:spPr>
        <p:txBody>
          <a:bodyPr>
            <a:normAutofit/>
          </a:bodyPr>
          <a:lstStyle/>
          <a:p>
            <a:r>
              <a:rPr lang="en-US" sz="3600" b="1" dirty="0">
                <a:effectLst>
                  <a:outerShdw blurRad="38100" dist="38100" dir="2700000" algn="tl">
                    <a:srgbClr val="000000">
                      <a:alpha val="43137"/>
                    </a:srgbClr>
                  </a:outerShdw>
                </a:effectLst>
              </a:rPr>
              <a:t>IPR / PGR / </a:t>
            </a:r>
            <a:r>
              <a:rPr lang="en-US" sz="3600" b="1" dirty="0" err="1" smtClean="0">
                <a:effectLst>
                  <a:outerShdw blurRad="38100" dist="38100" dir="2700000" algn="tl">
                    <a:srgbClr val="000000">
                      <a:alpha val="43137"/>
                    </a:srgbClr>
                  </a:outerShdw>
                </a:effectLst>
              </a:rPr>
              <a:t>CBM</a:t>
            </a:r>
            <a:r>
              <a:rPr lang="en-US" sz="3600" b="1" dirty="0" smtClean="0">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What to include?</a:t>
            </a:r>
            <a:endParaRPr lang="en-US" sz="36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458200" cy="4525963"/>
          </a:xfrm>
        </p:spPr>
        <p:txBody>
          <a:bodyPr>
            <a:normAutofit/>
          </a:bodyPr>
          <a:lstStyle/>
          <a:p>
            <a:pPr>
              <a:buClr>
                <a:srgbClr val="FFFF00"/>
              </a:buClr>
              <a:buFont typeface="Wingdings" panose="05000000000000000000" pitchFamily="2" charset="2"/>
              <a:buChar char="ü"/>
            </a:pPr>
            <a:r>
              <a:rPr lang="en-US" sz="2600" dirty="0"/>
              <a:t>IPR – not a patent examination or </a:t>
            </a:r>
            <a:r>
              <a:rPr lang="en-US" sz="2600" dirty="0" smtClean="0"/>
              <a:t>reexamination </a:t>
            </a:r>
          </a:p>
          <a:p>
            <a:pPr>
              <a:buClr>
                <a:srgbClr val="FFFF00"/>
              </a:buClr>
              <a:buFont typeface="Wingdings" panose="05000000000000000000" pitchFamily="2" charset="2"/>
              <a:buChar char="ü"/>
            </a:pPr>
            <a:r>
              <a:rPr lang="en-US" sz="2600" dirty="0" smtClean="0"/>
              <a:t>Proposed </a:t>
            </a:r>
            <a:r>
              <a:rPr lang="en-US" sz="2600" dirty="0"/>
              <a:t>substitute claims are only “proposed</a:t>
            </a:r>
            <a:r>
              <a:rPr lang="en-US" sz="2600" dirty="0" smtClean="0"/>
              <a:t>” </a:t>
            </a:r>
          </a:p>
          <a:p>
            <a:pPr>
              <a:buClr>
                <a:srgbClr val="FFFF00"/>
              </a:buClr>
              <a:buFont typeface="Wingdings" panose="05000000000000000000" pitchFamily="2" charset="2"/>
              <a:buChar char="ü"/>
            </a:pPr>
            <a:r>
              <a:rPr lang="en-US" sz="2600" dirty="0" smtClean="0"/>
              <a:t>Patent </a:t>
            </a:r>
            <a:r>
              <a:rPr lang="en-US" sz="2600" dirty="0"/>
              <a:t>Owner must show patentable distinction </a:t>
            </a:r>
            <a:r>
              <a:rPr lang="en-US" sz="2600" dirty="0" smtClean="0"/>
              <a:t>of the </a:t>
            </a:r>
            <a:r>
              <a:rPr lang="en-US" sz="2600" dirty="0"/>
              <a:t>proposed claim over the prior art </a:t>
            </a:r>
          </a:p>
          <a:p>
            <a:pPr>
              <a:buClr>
                <a:srgbClr val="FFFF00"/>
              </a:buClr>
              <a:buFont typeface="Wingdings" panose="05000000000000000000" pitchFamily="2" charset="2"/>
              <a:buChar char="ü"/>
            </a:pPr>
            <a:r>
              <a:rPr lang="en-US" sz="2600" dirty="0"/>
              <a:t>The burden is not on the petitioner to show </a:t>
            </a:r>
            <a:r>
              <a:rPr lang="en-US" sz="2600" dirty="0" smtClean="0"/>
              <a:t>unpatentability of the proposed substitute claims</a:t>
            </a:r>
            <a:endParaRPr lang="en-US" sz="2600" dirty="0"/>
          </a:p>
          <a:p>
            <a:pPr lvl="1"/>
            <a:r>
              <a:rPr lang="en-US" sz="2200" i="1" dirty="0"/>
              <a:t>See</a:t>
            </a:r>
            <a:r>
              <a:rPr lang="en-US" sz="2200" dirty="0"/>
              <a:t> IPR2012-00027, Paper No. 26, Mot. To Amend Claims, </a:t>
            </a:r>
            <a:r>
              <a:rPr lang="en-US" sz="2200" i="1" dirty="0"/>
              <a:t>Idle Free Systems, Inc. v. Bergstrom, Inc</a:t>
            </a:r>
            <a:r>
              <a:rPr lang="en-US" sz="2200" dirty="0"/>
              <a:t>.</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8"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17</a:t>
            </a:fld>
            <a:endParaRPr lang="en-US" dirty="0">
              <a:latin typeface="+mj-lt"/>
            </a:endParaRPr>
          </a:p>
        </p:txBody>
      </p:sp>
    </p:spTree>
    <p:extLst>
      <p:ext uri="{BB962C8B-B14F-4D97-AF65-F5344CB8AC3E}">
        <p14:creationId xmlns:p14="http://schemas.microsoft.com/office/powerpoint/2010/main" val="3795898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i="1" dirty="0" smtClean="0">
                <a:effectLst>
                  <a:outerShdw blurRad="38100" dist="38100" dir="2700000" algn="tl">
                    <a:srgbClr val="000000">
                      <a:alpha val="43137"/>
                    </a:srgbClr>
                  </a:outerShdw>
                </a:effectLst>
              </a:rPr>
              <a:t>Idle Free </a:t>
            </a:r>
            <a:r>
              <a:rPr lang="en-US" b="1" dirty="0" smtClean="0">
                <a:effectLst>
                  <a:outerShdw blurRad="38100" dist="38100" dir="2700000" algn="tl">
                    <a:srgbClr val="000000">
                      <a:alpha val="43137"/>
                    </a:srgbClr>
                  </a:outerShdw>
                </a:effectLst>
              </a:rPr>
              <a:t>Prior Art of Record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98637"/>
            <a:ext cx="8229600" cy="4525963"/>
          </a:xfrm>
        </p:spPr>
        <p:txBody>
          <a:bodyPr>
            <a:normAutofit fontScale="85000" lnSpcReduction="10000"/>
          </a:bodyPr>
          <a:lstStyle/>
          <a:p>
            <a:pPr marL="514350" indent="-514350">
              <a:buFont typeface="+mj-lt"/>
              <a:buAutoNum type="arabicPeriod"/>
            </a:pPr>
            <a:r>
              <a:rPr lang="en-US" dirty="0" smtClean="0"/>
              <a:t>Any material art in the prosecution history of the patent</a:t>
            </a:r>
          </a:p>
          <a:p>
            <a:pPr marL="514350" indent="-514350">
              <a:buFont typeface="+mj-lt"/>
              <a:buAutoNum type="arabicPeriod"/>
            </a:pPr>
            <a:r>
              <a:rPr lang="en-US" dirty="0" smtClean="0"/>
              <a:t>Any material art of record in the current proceeding, including art asserted in grounds on which the Board did not institute review; </a:t>
            </a:r>
            <a:r>
              <a:rPr lang="en-US" u="sng" dirty="0" smtClean="0"/>
              <a:t>and</a:t>
            </a:r>
          </a:p>
          <a:p>
            <a:pPr marL="514350" indent="-514350">
              <a:buFont typeface="+mj-lt"/>
              <a:buAutoNum type="arabicPeriod"/>
            </a:pPr>
            <a:r>
              <a:rPr lang="en-US" dirty="0" smtClean="0"/>
              <a:t>Any material art of record in any other proceeding </a:t>
            </a:r>
            <a:r>
              <a:rPr lang="en-US" b="1" u="sng" dirty="0" smtClean="0">
                <a:solidFill>
                  <a:srgbClr val="FFFF00"/>
                </a:solidFill>
              </a:rPr>
              <a:t>before the Office </a:t>
            </a:r>
            <a:r>
              <a:rPr lang="en-US" dirty="0" smtClean="0"/>
              <a:t>involving the patent</a:t>
            </a:r>
          </a:p>
          <a:p>
            <a:pPr marL="914400" lvl="1" indent="-514350"/>
            <a:r>
              <a:rPr lang="en-US" b="1" dirty="0" smtClean="0">
                <a:solidFill>
                  <a:srgbClr val="FFFF00"/>
                </a:solidFill>
              </a:rPr>
              <a:t>Does not appear to include material from related district court litigations &amp; foreign office actions</a:t>
            </a:r>
          </a:p>
          <a:p>
            <a:pPr marL="914400" lvl="1" indent="-514350"/>
            <a:r>
              <a:rPr lang="en-US" i="1" dirty="0" smtClean="0"/>
              <a:t>See</a:t>
            </a:r>
            <a:r>
              <a:rPr lang="en-US" dirty="0" smtClean="0"/>
              <a:t> IPR2015-00040, Paper 42, </a:t>
            </a:r>
            <a:r>
              <a:rPr lang="en-US" i="1" dirty="0" smtClean="0"/>
              <a:t>MasterImage 3D, Inc. v. Reald Inc.</a:t>
            </a:r>
            <a:endParaRPr lang="en-US"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0"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18</a:t>
            </a:fld>
            <a:endParaRPr lang="en-US" dirty="0">
              <a:latin typeface="+mj-lt"/>
            </a:endParaRPr>
          </a:p>
        </p:txBody>
      </p:sp>
    </p:spTree>
    <p:extLst>
      <p:ext uri="{BB962C8B-B14F-4D97-AF65-F5344CB8AC3E}">
        <p14:creationId xmlns:p14="http://schemas.microsoft.com/office/powerpoint/2010/main" val="3172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IPR2015-00040 </a:t>
            </a:r>
            <a:br>
              <a:rPr lang="en-US" sz="3200" b="1" dirty="0" smtClean="0">
                <a:effectLst>
                  <a:outerShdw blurRad="38100" dist="38100" dir="2700000" algn="tl">
                    <a:srgbClr val="000000">
                      <a:alpha val="43137"/>
                    </a:srgbClr>
                  </a:outerShdw>
                </a:effectLst>
              </a:rPr>
            </a:br>
            <a:r>
              <a:rPr lang="en-US" sz="3200" b="1" i="1" dirty="0" smtClean="0">
                <a:effectLst>
                  <a:outerShdw blurRad="38100" dist="38100" dir="2700000" algn="tl">
                    <a:srgbClr val="000000">
                      <a:alpha val="43137"/>
                    </a:srgbClr>
                  </a:outerShdw>
                </a:effectLst>
              </a:rPr>
              <a:t>MasterImage 3D, Inc. v. Reald Inc</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normAutofit lnSpcReduction="10000"/>
          </a:bodyPr>
          <a:lstStyle/>
          <a:p>
            <a:r>
              <a:rPr lang="en-US" dirty="0" smtClean="0"/>
              <a:t>There is a duty for the patent owner to disclose not just the closest primary reference, but also closest secondary reference(s) and teachings of which sufficiently complement that of the closest primary reference to be material to the added limitation</a:t>
            </a:r>
          </a:p>
          <a:p>
            <a:endParaRPr lang="en-US" dirty="0" smtClean="0"/>
          </a:p>
          <a:p>
            <a:pPr lvl="1"/>
            <a:r>
              <a:rPr lang="en-US" sz="2400" dirty="0" smtClean="0"/>
              <a:t>Order Conduct of Proceedings, Paper No. 42, p. 3</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0"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19</a:t>
            </a:fld>
            <a:endParaRPr lang="en-US" dirty="0">
              <a:latin typeface="+mj-lt"/>
            </a:endParaRPr>
          </a:p>
        </p:txBody>
      </p:sp>
    </p:spTree>
    <p:extLst>
      <p:ext uri="{BB962C8B-B14F-4D97-AF65-F5344CB8AC3E}">
        <p14:creationId xmlns:p14="http://schemas.microsoft.com/office/powerpoint/2010/main" val="1591236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b="1" dirty="0" smtClean="0">
                <a:latin typeface="Georgia" panose="02040502050405020303" pitchFamily="18" charset="0"/>
              </a:rPr>
              <a:t>AGENDA</a:t>
            </a:r>
            <a:endParaRPr lang="en-US" b="1" dirty="0">
              <a:latin typeface="Georgia" panose="02040502050405020303"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mj-lt"/>
                <a:cs typeface="Arial" panose="020B0604020202020204" pitchFamily="34" charset="0"/>
              </a:rPr>
              <a:t>What is the duty of candor?</a:t>
            </a:r>
          </a:p>
          <a:p>
            <a:r>
              <a:rPr lang="en-US" dirty="0" smtClean="0">
                <a:latin typeface="+mj-lt"/>
                <a:cs typeface="Arial" panose="020B0604020202020204" pitchFamily="34" charset="0"/>
              </a:rPr>
              <a:t>Timing in Prosecution &amp; Before USPTO</a:t>
            </a:r>
          </a:p>
          <a:p>
            <a:r>
              <a:rPr lang="en-US" dirty="0" smtClean="0">
                <a:latin typeface="+mj-lt"/>
                <a:cs typeface="Arial" panose="020B0604020202020204" pitchFamily="34" charset="0"/>
              </a:rPr>
              <a:t>Conflict of Interest in Candor?</a:t>
            </a:r>
          </a:p>
          <a:p>
            <a:r>
              <a:rPr lang="en-US" dirty="0" smtClean="0">
                <a:latin typeface="+mj-lt"/>
                <a:cs typeface="Arial" panose="020B0604020202020204" pitchFamily="34" charset="0"/>
              </a:rPr>
              <a:t>What </a:t>
            </a:r>
            <a:r>
              <a:rPr lang="en-US" dirty="0">
                <a:latin typeface="+mj-lt"/>
                <a:cs typeface="Arial" panose="020B0604020202020204" pitchFamily="34" charset="0"/>
              </a:rPr>
              <a:t>do we need to submit</a:t>
            </a:r>
            <a:r>
              <a:rPr lang="en-US" dirty="0" smtClean="0">
                <a:latin typeface="+mj-lt"/>
                <a:cs typeface="Arial" panose="020B0604020202020204" pitchFamily="34" charset="0"/>
              </a:rPr>
              <a:t>?</a:t>
            </a:r>
          </a:p>
          <a:p>
            <a:r>
              <a:rPr lang="en-US" dirty="0" smtClean="0">
                <a:latin typeface="+mj-lt"/>
                <a:cs typeface="Arial" panose="020B0604020202020204" pitchFamily="34" charset="0"/>
              </a:rPr>
              <a:t>Conflicting Rules</a:t>
            </a:r>
            <a:endParaRPr lang="en-US" dirty="0">
              <a:latin typeface="+mj-lt"/>
              <a:cs typeface="Arial" panose="020B0604020202020204" pitchFamily="34" charset="0"/>
            </a:endParaRPr>
          </a:p>
          <a:p>
            <a:r>
              <a:rPr lang="en-US" dirty="0" smtClean="0">
                <a:latin typeface="+mj-lt"/>
                <a:cs typeface="Arial" panose="020B0604020202020204" pitchFamily="34" charset="0"/>
              </a:rPr>
              <a:t>Fear of Correcting Mistakes</a:t>
            </a:r>
          </a:p>
          <a:p>
            <a:r>
              <a:rPr lang="en-US" dirty="0" smtClean="0">
                <a:latin typeface="+mj-lt"/>
                <a:cs typeface="Arial" panose="020B0604020202020204" pitchFamily="34" charset="0"/>
              </a:rPr>
              <a:t>Bedtime reading – a </a:t>
            </a:r>
            <a:r>
              <a:rPr lang="en-US" i="1" dirty="0" smtClean="0">
                <a:latin typeface="+mj-lt"/>
                <a:cs typeface="Arial" panose="020B0604020202020204" pitchFamily="34" charset="0"/>
              </a:rPr>
              <a:t>really</a:t>
            </a:r>
            <a:r>
              <a:rPr lang="en-US" dirty="0" smtClean="0">
                <a:latin typeface="+mj-lt"/>
                <a:cs typeface="Arial" panose="020B0604020202020204" pitchFamily="34" charset="0"/>
              </a:rPr>
              <a:t> long paper beats…</a:t>
            </a:r>
            <a:endParaRPr lang="en-US" dirty="0">
              <a:latin typeface="+mj-lt"/>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9"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2</a:t>
            </a:fld>
            <a:endParaRPr lang="en-US" dirty="0">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04800"/>
            <a:ext cx="2696648"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654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t="22964" b="11938"/>
          <a:stretch/>
        </p:blipFill>
        <p:spPr>
          <a:xfrm>
            <a:off x="1981200" y="3733800"/>
            <a:ext cx="5106653" cy="2362200"/>
          </a:xfrm>
          <a:prstGeom prst="rect">
            <a:avLst/>
          </a:prstGeom>
        </p:spPr>
      </p:pic>
      <p:sp>
        <p:nvSpPr>
          <p:cNvPr id="2" name="Title 1"/>
          <p:cNvSpPr>
            <a:spLocks noGrp="1"/>
          </p:cNvSpPr>
          <p:nvPr>
            <p:ph type="title"/>
          </p:nvPr>
        </p:nvSpPr>
        <p:spPr>
          <a:xfrm>
            <a:off x="0" y="304800"/>
            <a:ext cx="9144000" cy="1143000"/>
          </a:xfrm>
        </p:spPr>
        <p:txBody>
          <a:bodyPr>
            <a:normAutofit fontScale="90000"/>
          </a:bodyPr>
          <a:lstStyle/>
          <a:p>
            <a:r>
              <a:rPr lang="en-US" b="1" dirty="0" smtClean="0">
                <a:effectLst>
                  <a:outerShdw blurRad="38100" dist="38100" dir="2700000" algn="tl">
                    <a:srgbClr val="000000">
                      <a:alpha val="43137"/>
                    </a:srgbClr>
                  </a:outerShdw>
                </a:effectLst>
              </a:rPr>
              <a:t>What about foreign proceedings and other litigations?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lstStyle/>
          <a:p>
            <a:r>
              <a:rPr lang="en-US" dirty="0" smtClean="0">
                <a:solidFill>
                  <a:srgbClr val="FFFF00"/>
                </a:solidFill>
              </a:rPr>
              <a:t>It depends...given the </a:t>
            </a:r>
            <a:r>
              <a:rPr lang="en-US" dirty="0" smtClean="0">
                <a:solidFill>
                  <a:srgbClr val="FFFF00"/>
                </a:solidFill>
              </a:rPr>
              <a:t>claim</a:t>
            </a:r>
            <a:endParaRPr lang="en-US" dirty="0" smtClean="0">
              <a:solidFill>
                <a:srgbClr val="FFFF00"/>
              </a:solidFill>
            </a:endParaRPr>
          </a:p>
          <a:p>
            <a:pPr lvl="1"/>
            <a:r>
              <a:rPr lang="en-US" dirty="0" smtClean="0"/>
              <a:t>Look to IPR2013-00229</a:t>
            </a:r>
            <a:r>
              <a:rPr lang="en-US" dirty="0"/>
              <a:t>, Paper 27, </a:t>
            </a:r>
            <a:r>
              <a:rPr lang="en-US" i="1" dirty="0"/>
              <a:t>PCT International, Inc. v. Amphenol Corp.  </a:t>
            </a:r>
          </a:p>
          <a:p>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9"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20</a:t>
            </a:fld>
            <a:endParaRPr lang="en-US" dirty="0">
              <a:latin typeface="+mj-lt"/>
            </a:endParaRPr>
          </a:p>
        </p:txBody>
      </p:sp>
    </p:spTree>
    <p:extLst>
      <p:ext uri="{BB962C8B-B14F-4D97-AF65-F5344CB8AC3E}">
        <p14:creationId xmlns:p14="http://schemas.microsoft.com/office/powerpoint/2010/main" val="3029260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789237"/>
            <a:ext cx="8229600" cy="3916363"/>
          </a:xfrm>
        </p:spPr>
        <p:txBody>
          <a:bodyPr>
            <a:normAutofit/>
          </a:bodyPr>
          <a:lstStyle/>
          <a:p>
            <a:pPr marL="285750" indent="-168275">
              <a:spcBef>
                <a:spcPts val="0"/>
              </a:spcBef>
              <a:spcAft>
                <a:spcPts val="600"/>
              </a:spcAft>
              <a:tabLst>
                <a:tab pos="6057900" algn="l"/>
              </a:tabLst>
            </a:pPr>
            <a:r>
              <a:rPr lang="en-US" sz="2800" i="1" dirty="0" smtClean="0">
                <a:effectLst/>
              </a:rPr>
              <a:t>Ex parte Bollman</a:t>
            </a:r>
            <a:r>
              <a:rPr lang="en-US" sz="2800" dirty="0" smtClean="0">
                <a:effectLst/>
              </a:rPr>
              <a:t>, D2010-40: Filed 6 boxes of IDS documents in 4 cases of which some of the documents were under a district court protective order; it was concluded that Mr. Bollman failed to read, review, or inspect the references to realize some documents were under the protective order and thus made false certifications to the Office</a:t>
            </a:r>
          </a:p>
          <a:p>
            <a:pPr lvl="1"/>
            <a:r>
              <a:rPr lang="en-US" sz="2400" dirty="0" smtClean="0"/>
              <a:t>Attorney was reprimanded and placed on probation</a:t>
            </a:r>
          </a:p>
          <a:p>
            <a:pPr lvl="1"/>
            <a:endParaRPr lang="en-US" dirty="0" smtClean="0"/>
          </a:p>
          <a:p>
            <a:endParaRPr lang="en-US" dirty="0"/>
          </a:p>
        </p:txBody>
      </p:sp>
      <p:pic>
        <p:nvPicPr>
          <p:cNvPr id="2050" name="Picture 2" descr="https://talesofyourguynextdoor.files.wordpress.com/2015/06/1000016-00-00-00-00_lg.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2650" y="327294"/>
            <a:ext cx="4781550" cy="2187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0"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21</a:t>
            </a:fld>
            <a:endParaRPr lang="en-US" dirty="0">
              <a:latin typeface="+mj-lt"/>
            </a:endParaRPr>
          </a:p>
        </p:txBody>
      </p:sp>
    </p:spTree>
    <p:extLst>
      <p:ext uri="{BB962C8B-B14F-4D97-AF65-F5344CB8AC3E}">
        <p14:creationId xmlns:p14="http://schemas.microsoft.com/office/powerpoint/2010/main" val="4003970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effectLst>
                  <a:outerShdw blurRad="38100" dist="38100" dir="2700000" algn="tl">
                    <a:srgbClr val="000000">
                      <a:alpha val="43137"/>
                    </a:srgbClr>
                  </a:outerShdw>
                </a:effectLst>
              </a:rPr>
              <a:t>Certifications &amp; Candor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0753" y="1447800"/>
            <a:ext cx="5486400" cy="4800600"/>
          </a:xfrm>
        </p:spPr>
        <p:txBody>
          <a:bodyPr>
            <a:normAutofit fontScale="47500" lnSpcReduction="20000"/>
          </a:bodyPr>
          <a:lstStyle/>
          <a:p>
            <a:pPr lvl="0">
              <a:lnSpc>
                <a:spcPct val="120000"/>
              </a:lnSpc>
              <a:buFont typeface="Wingdings" panose="05000000000000000000" pitchFamily="2" charset="2"/>
              <a:buChar char="Ø"/>
            </a:pPr>
            <a:r>
              <a:rPr lang="en-US" dirty="0"/>
              <a:t>Small entity / microentity assertions</a:t>
            </a:r>
          </a:p>
          <a:p>
            <a:pPr lvl="0">
              <a:lnSpc>
                <a:spcPct val="120000"/>
              </a:lnSpc>
              <a:buFont typeface="Wingdings" panose="05000000000000000000" pitchFamily="2" charset="2"/>
              <a:buChar char="Ø"/>
            </a:pPr>
            <a:r>
              <a:rPr lang="en-US" dirty="0"/>
              <a:t>Certificates of mailing / transmission</a:t>
            </a:r>
          </a:p>
          <a:p>
            <a:pPr lvl="0">
              <a:lnSpc>
                <a:spcPct val="120000"/>
              </a:lnSpc>
              <a:buFont typeface="Wingdings" panose="05000000000000000000" pitchFamily="2" charset="2"/>
              <a:buChar char="Ø"/>
            </a:pPr>
            <a:r>
              <a:rPr lang="en-US" dirty="0"/>
              <a:t>Correction of inventorship</a:t>
            </a:r>
          </a:p>
          <a:p>
            <a:pPr lvl="0">
              <a:lnSpc>
                <a:spcPct val="120000"/>
              </a:lnSpc>
              <a:buFont typeface="Wingdings" panose="05000000000000000000" pitchFamily="2" charset="2"/>
              <a:buChar char="Ø"/>
            </a:pPr>
            <a:r>
              <a:rPr lang="en-US" dirty="0"/>
              <a:t>Duty to disclose and certifications under 1.97(e)</a:t>
            </a:r>
          </a:p>
          <a:p>
            <a:pPr lvl="0">
              <a:lnSpc>
                <a:spcPct val="120000"/>
              </a:lnSpc>
              <a:buFont typeface="Wingdings" panose="05000000000000000000" pitchFamily="2" charset="2"/>
              <a:buChar char="Ø"/>
            </a:pPr>
            <a:r>
              <a:rPr lang="en-US" dirty="0"/>
              <a:t>Declarations under 1.131 and 1.132</a:t>
            </a:r>
          </a:p>
          <a:p>
            <a:pPr lvl="0">
              <a:lnSpc>
                <a:spcPct val="120000"/>
              </a:lnSpc>
              <a:buFont typeface="Wingdings" panose="05000000000000000000" pitchFamily="2" charset="2"/>
              <a:buChar char="Ø"/>
            </a:pPr>
            <a:r>
              <a:rPr lang="en-US" dirty="0"/>
              <a:t>Revival of abandoned </a:t>
            </a:r>
            <a:r>
              <a:rPr lang="en-US" dirty="0" smtClean="0"/>
              <a:t>applications</a:t>
            </a:r>
          </a:p>
          <a:p>
            <a:pPr lvl="0">
              <a:lnSpc>
                <a:spcPct val="120000"/>
              </a:lnSpc>
              <a:buFont typeface="Wingdings" panose="05000000000000000000" pitchFamily="2" charset="2"/>
              <a:buChar char="Ø"/>
            </a:pPr>
            <a:r>
              <a:rPr lang="en-US" dirty="0" smtClean="0"/>
              <a:t>Revival for failure to pay maintenance fees</a:t>
            </a:r>
          </a:p>
          <a:p>
            <a:pPr lvl="0">
              <a:lnSpc>
                <a:spcPct val="120000"/>
              </a:lnSpc>
              <a:buFont typeface="Wingdings" panose="05000000000000000000" pitchFamily="2" charset="2"/>
              <a:buChar char="Ø"/>
            </a:pPr>
            <a:r>
              <a:rPr lang="en-US" dirty="0" smtClean="0"/>
              <a:t>Reissue oath / declaration</a:t>
            </a:r>
          </a:p>
          <a:p>
            <a:pPr lvl="0">
              <a:lnSpc>
                <a:spcPct val="120000"/>
              </a:lnSpc>
              <a:buFont typeface="Wingdings" panose="05000000000000000000" pitchFamily="2" charset="2"/>
              <a:buChar char="Ø"/>
            </a:pPr>
            <a:r>
              <a:rPr lang="en-US" dirty="0" smtClean="0"/>
              <a:t>Nonpublication request under 37 CFR 1.213</a:t>
            </a:r>
          </a:p>
          <a:p>
            <a:pPr lvl="0">
              <a:lnSpc>
                <a:spcPct val="120000"/>
              </a:lnSpc>
              <a:buFont typeface="Wingdings" panose="05000000000000000000" pitchFamily="2" charset="2"/>
              <a:buChar char="Ø"/>
            </a:pPr>
            <a:r>
              <a:rPr lang="en-US" dirty="0" smtClean="0"/>
              <a:t>Certificate of correction</a:t>
            </a:r>
          </a:p>
          <a:p>
            <a:pPr lvl="0">
              <a:lnSpc>
                <a:spcPct val="120000"/>
              </a:lnSpc>
              <a:buFont typeface="Wingdings" panose="05000000000000000000" pitchFamily="2" charset="2"/>
              <a:buChar char="Ø"/>
            </a:pPr>
            <a:r>
              <a:rPr lang="en-US" dirty="0" smtClean="0"/>
              <a:t>Declaration for sequence listings</a:t>
            </a:r>
          </a:p>
          <a:p>
            <a:pPr lvl="0">
              <a:lnSpc>
                <a:spcPct val="120000"/>
              </a:lnSpc>
              <a:buFont typeface="Wingdings" panose="05000000000000000000" pitchFamily="2" charset="2"/>
              <a:buChar char="Ø"/>
            </a:pPr>
            <a:r>
              <a:rPr lang="en-US" dirty="0" smtClean="0"/>
              <a:t>Retroactive petitions for foreign filing licenses</a:t>
            </a:r>
          </a:p>
          <a:p>
            <a:pPr lvl="0">
              <a:lnSpc>
                <a:spcPct val="120000"/>
              </a:lnSpc>
              <a:buFont typeface="Wingdings" panose="05000000000000000000" pitchFamily="2" charset="2"/>
              <a:buChar char="Ø"/>
            </a:pPr>
            <a:r>
              <a:rPr lang="en-US" dirty="0" smtClean="0"/>
              <a:t>Certifications for ex parte and inter </a:t>
            </a:r>
            <a:r>
              <a:rPr lang="en-US" dirty="0" err="1" smtClean="0"/>
              <a:t>partes</a:t>
            </a:r>
            <a:r>
              <a:rPr lang="en-US" dirty="0" smtClean="0"/>
              <a:t> reexaminations</a:t>
            </a:r>
          </a:p>
          <a:p>
            <a:pPr lvl="0">
              <a:lnSpc>
                <a:spcPct val="120000"/>
              </a:lnSpc>
              <a:buFont typeface="Wingdings" panose="05000000000000000000" pitchFamily="2" charset="2"/>
              <a:buChar char="Ø"/>
            </a:pPr>
            <a:r>
              <a:rPr lang="en-US" dirty="0" smtClean="0"/>
              <a:t>Terminal Disclaimers.</a:t>
            </a:r>
          </a:p>
          <a:p>
            <a:pPr lvl="0">
              <a:lnSpc>
                <a:spcPct val="120000"/>
              </a:lnSpc>
              <a:buFont typeface="Wingdings" panose="05000000000000000000" pitchFamily="2" charset="2"/>
              <a:buChar char="Ø"/>
            </a:pPr>
            <a:r>
              <a:rPr lang="en-US" dirty="0" smtClean="0"/>
              <a:t>Inventor Declarations - In re </a:t>
            </a:r>
            <a:r>
              <a:rPr lang="en-US" i="1" dirty="0" smtClean="0"/>
              <a:t>Chan</a:t>
            </a:r>
            <a:r>
              <a:rPr lang="en-US" dirty="0" smtClean="0"/>
              <a:t> (</a:t>
            </a:r>
            <a:r>
              <a:rPr lang="en-US" dirty="0" err="1" smtClean="0"/>
              <a:t>D2011</a:t>
            </a:r>
            <a:r>
              <a:rPr lang="en-US" dirty="0" smtClean="0"/>
              <a:t>-21)</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9"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22</a:t>
            </a:fld>
            <a:endParaRPr lang="en-US" dirty="0">
              <a:latin typeface="+mj-lt"/>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05000"/>
            <a:ext cx="3725956"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933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763000" cy="1362075"/>
          </a:xfrm>
        </p:spPr>
        <p:txBody>
          <a:bodyPr>
            <a:normAutofit/>
          </a:bodyPr>
          <a:lstStyle/>
          <a:p>
            <a:r>
              <a:rPr lang="en-US" dirty="0" smtClean="0"/>
              <a:t>Correcting your mistakes</a:t>
            </a:r>
            <a:endParaRPr lang="en-US" dirty="0"/>
          </a:p>
        </p:txBody>
      </p:sp>
      <p:sp>
        <p:nvSpPr>
          <p:cNvPr id="3" name="Text Placeholder 2"/>
          <p:cNvSpPr>
            <a:spLocks noGrp="1"/>
          </p:cNvSpPr>
          <p:nvPr>
            <p:ph type="body" idx="1"/>
          </p:nvPr>
        </p:nvSpPr>
        <p:spPr>
          <a:xfrm>
            <a:off x="304800" y="1295400"/>
            <a:ext cx="8465127" cy="533400"/>
          </a:xfrm>
        </p:spPr>
        <p:txBody>
          <a:bodyPr>
            <a:normAutofit/>
          </a:bodyPr>
          <a:lstStyle/>
          <a:p>
            <a:pPr algn="ctr"/>
            <a:r>
              <a:rPr lang="en-US" sz="2400" dirty="0" err="1" smtClean="0">
                <a:solidFill>
                  <a:srgbClr val="FF1111"/>
                </a:solidFill>
              </a:rPr>
              <a:t>Mistaeks</a:t>
            </a:r>
            <a:r>
              <a:rPr lang="en-US" sz="2400" dirty="0" smtClean="0">
                <a:solidFill>
                  <a:srgbClr val="FF1111"/>
                </a:solidFill>
              </a:rPr>
              <a:t> Happen. </a:t>
            </a:r>
            <a:r>
              <a:rPr lang="en-US" sz="2400" dirty="0" smtClean="0">
                <a:solidFill>
                  <a:schemeClr val="tx1"/>
                </a:solidFill>
              </a:rPr>
              <a:t>We are human. </a:t>
            </a:r>
            <a:r>
              <a:rPr lang="en-US" sz="2400" dirty="0" smtClean="0">
                <a:solidFill>
                  <a:srgbClr val="FFFF00"/>
                </a:solidFill>
              </a:rPr>
              <a:t>We are not Perfect.  </a:t>
            </a:r>
            <a:endParaRPr lang="en-US" sz="2400" dirty="0">
              <a:solidFill>
                <a:srgbClr val="FFFF00"/>
              </a:solidFill>
            </a:endParaRPr>
          </a:p>
        </p:txBody>
      </p:sp>
      <p:pic>
        <p:nvPicPr>
          <p:cNvPr id="3074" name="Picture 2" descr="http://thequotes.in/wp-content/uploads/2016/08/Alexander-Pope-Quotes-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 b="18319"/>
          <a:stretch/>
        </p:blipFill>
        <p:spPr bwMode="auto">
          <a:xfrm>
            <a:off x="1566673" y="4190999"/>
            <a:ext cx="5977127" cy="2205549"/>
          </a:xfrm>
          <a:prstGeom prst="rect">
            <a:avLst/>
          </a:prstGeom>
          <a:noFill/>
          <a:ln>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7"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23</a:t>
            </a:fld>
            <a:endParaRPr lang="en-US" dirty="0">
              <a:latin typeface="+mj-lt"/>
            </a:endParaRPr>
          </a:p>
        </p:txBody>
      </p:sp>
      <p:pic>
        <p:nvPicPr>
          <p:cNvPr id="3080" name="Picture 8" descr="https://images-na.ssl-images-amazon.com/images/I/41pzmDxUQdL.jpg"/>
          <p:cNvPicPr>
            <a:picLocks noChangeAspect="1" noChangeArrowheads="1"/>
          </p:cNvPicPr>
          <p:nvPr/>
        </p:nvPicPr>
        <p:blipFill rotWithShape="1">
          <a:blip r:embed="rId5">
            <a:extLst>
              <a:ext uri="{28A0092B-C50C-407E-A947-70E740481C1C}">
                <a14:useLocalDpi xmlns:a14="http://schemas.microsoft.com/office/drawing/2010/main" val="0"/>
              </a:ext>
            </a:extLst>
          </a:blip>
          <a:srcRect l="3185" t="3931" r="2336" b="3396"/>
          <a:stretch/>
        </p:blipFill>
        <p:spPr bwMode="auto">
          <a:xfrm>
            <a:off x="2358428" y="2057400"/>
            <a:ext cx="4499572" cy="176542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183561">
            <a:off x="728451" y="1829739"/>
            <a:ext cx="1218603" cy="523220"/>
          </a:xfrm>
          <a:prstGeom prst="rect">
            <a:avLst/>
          </a:prstGeom>
          <a:noFill/>
        </p:spPr>
        <p:txBody>
          <a:bodyPr wrap="none" rtlCol="0">
            <a:spAutoFit/>
          </a:bodyPr>
          <a:lstStyle/>
          <a:p>
            <a:r>
              <a:rPr lang="en-US" sz="2800" b="1" dirty="0" smtClean="0">
                <a:latin typeface="Bradley Hand ITC" panose="03070402050302030203" pitchFamily="66" charset="0"/>
              </a:rPr>
              <a:t>Oops!!!</a:t>
            </a:r>
            <a:endParaRPr lang="en-US" sz="2800" b="1" dirty="0">
              <a:latin typeface="Bradley Hand ITC" panose="03070402050302030203" pitchFamily="66" charset="0"/>
            </a:endParaRPr>
          </a:p>
        </p:txBody>
      </p:sp>
    </p:spTree>
    <p:extLst>
      <p:ext uri="{BB962C8B-B14F-4D97-AF65-F5344CB8AC3E}">
        <p14:creationId xmlns:p14="http://schemas.microsoft.com/office/powerpoint/2010/main" val="3442429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846" y="0"/>
            <a:ext cx="2490443" cy="155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57200" y="457200"/>
            <a:ext cx="8229600" cy="1143000"/>
          </a:xfrm>
        </p:spPr>
        <p:txBody>
          <a:bodyPr>
            <a:normAutofit/>
          </a:bodyPr>
          <a:lstStyle/>
          <a:p>
            <a:pPr algn="l"/>
            <a:r>
              <a:rPr lang="en-US" sz="2700" b="1" dirty="0" smtClean="0">
                <a:solidFill>
                  <a:srgbClr val="FFFF00"/>
                </a:solidFill>
                <a:effectLst>
                  <a:outerShdw blurRad="38100" dist="38100" dir="2700000" algn="tl">
                    <a:srgbClr val="000000">
                      <a:alpha val="43137"/>
                    </a:srgbClr>
                  </a:outerShdw>
                </a:effectLst>
              </a:rPr>
              <a:t>Fixing</a:t>
            </a:r>
            <a:r>
              <a:rPr lang="en-US" sz="2700" b="1" dirty="0" smtClean="0">
                <a:effectLst>
                  <a:outerShdw blurRad="38100" dist="38100" dir="2700000" algn="tl">
                    <a:srgbClr val="000000">
                      <a:alpha val="43137"/>
                    </a:srgbClr>
                  </a:outerShdw>
                </a:effectLst>
              </a:rPr>
              <a:t> </a:t>
            </a:r>
            <a:r>
              <a:rPr lang="en-US" sz="2700" b="1" strike="sngStrike" dirty="0" err="1" smtClean="0">
                <a:solidFill>
                  <a:srgbClr val="FF0000"/>
                </a:solidFill>
                <a:effectLst>
                  <a:outerShdw blurRad="38100" dist="38100" dir="2700000" algn="tl">
                    <a:srgbClr val="000000">
                      <a:alpha val="43137"/>
                    </a:srgbClr>
                  </a:outerShdw>
                </a:effectLst>
              </a:rPr>
              <a:t>Mistaeks</a:t>
            </a:r>
            <a:r>
              <a:rPr lang="en-US" sz="2700" b="1" dirty="0" smtClean="0">
                <a:effectLst>
                  <a:outerShdw blurRad="38100" dist="38100" dir="2700000" algn="tl">
                    <a:srgbClr val="000000">
                      <a:alpha val="43137"/>
                    </a:srgbClr>
                  </a:outerShdw>
                </a:effectLst>
              </a:rPr>
              <a:t> </a:t>
            </a:r>
            <a:r>
              <a:rPr lang="en-US" sz="2700" b="1" dirty="0" smtClean="0">
                <a:solidFill>
                  <a:srgbClr val="FFFF00"/>
                </a:solidFill>
                <a:effectLst>
                  <a:outerShdw blurRad="38100" dist="38100" dir="2700000" algn="tl">
                    <a:srgbClr val="000000">
                      <a:alpha val="43137"/>
                    </a:srgbClr>
                  </a:outerShdw>
                </a:effectLst>
              </a:rPr>
              <a:t>Mistakes</a:t>
            </a:r>
            <a:endParaRPr lang="en-US" sz="3200" dirty="0"/>
          </a:p>
        </p:txBody>
      </p:sp>
      <p:sp>
        <p:nvSpPr>
          <p:cNvPr id="5" name="Content Placeholder 4"/>
          <p:cNvSpPr>
            <a:spLocks noGrp="1"/>
          </p:cNvSpPr>
          <p:nvPr>
            <p:ph idx="1"/>
          </p:nvPr>
        </p:nvSpPr>
        <p:spPr>
          <a:xfrm>
            <a:off x="457200" y="1836907"/>
            <a:ext cx="8229600" cy="4868693"/>
          </a:xfrm>
        </p:spPr>
        <p:txBody>
          <a:bodyPr>
            <a:normAutofit fontScale="77500" lnSpcReduction="20000"/>
          </a:bodyPr>
          <a:lstStyle/>
          <a:p>
            <a:r>
              <a:rPr lang="en-US" dirty="0" smtClean="0"/>
              <a:t>Declaration Errors Happen – really</a:t>
            </a:r>
          </a:p>
          <a:p>
            <a:pPr lvl="1"/>
            <a:r>
              <a:rPr lang="en-US" i="1" dirty="0" smtClean="0"/>
              <a:t>Wireless, Inc. v. HTC Corp</a:t>
            </a:r>
            <a:r>
              <a:rPr lang="en-US" dirty="0" smtClean="0"/>
              <a:t>., 732 F.3d 1339 (Fed. Cir. 2013) 1.131 Declaration error</a:t>
            </a:r>
          </a:p>
          <a:p>
            <a:r>
              <a:rPr lang="en-US" dirty="0" smtClean="0"/>
              <a:t>42.104(c) is entitled to LIBERAL INTERPRETATION</a:t>
            </a:r>
          </a:p>
          <a:p>
            <a:pPr lvl="1"/>
            <a:r>
              <a:rPr lang="en-US" dirty="0" smtClean="0"/>
              <a:t>DON’T WAIT TO CORRECT MISTAKES!</a:t>
            </a:r>
          </a:p>
          <a:p>
            <a:pPr lvl="1"/>
            <a:r>
              <a:rPr lang="en-US" dirty="0" smtClean="0"/>
              <a:t>But don’t contact </a:t>
            </a:r>
            <a:r>
              <a:rPr lang="en-US" i="1" dirty="0" smtClean="0"/>
              <a:t>ex parte </a:t>
            </a:r>
            <a:r>
              <a:rPr lang="en-US" dirty="0" smtClean="0"/>
              <a:t>either – In re </a:t>
            </a:r>
            <a:r>
              <a:rPr lang="en-US" i="1" dirty="0" err="1" smtClean="0"/>
              <a:t>Caracappa</a:t>
            </a:r>
            <a:r>
              <a:rPr lang="en-US" dirty="0" smtClean="0"/>
              <a:t>, D2014-02, § 11.304.</a:t>
            </a:r>
          </a:p>
          <a:p>
            <a:pPr lvl="1"/>
            <a:r>
              <a:rPr lang="en-US" dirty="0" smtClean="0"/>
              <a:t>IPR2014-00367, Paper 54</a:t>
            </a:r>
          </a:p>
          <a:p>
            <a:pPr lvl="2"/>
            <a:r>
              <a:rPr lang="en-US" dirty="0" smtClean="0"/>
              <a:t>Exhibits were omitted – 3 month delay in trying to submit exhibits by Patent Owner – not granted</a:t>
            </a:r>
          </a:p>
          <a:p>
            <a:pPr lvl="1"/>
            <a:r>
              <a:rPr lang="en-US" dirty="0" smtClean="0"/>
              <a:t>IPR2013-00624, Paper 22</a:t>
            </a:r>
          </a:p>
          <a:p>
            <a:pPr lvl="2"/>
            <a:r>
              <a:rPr lang="en-US" dirty="0" smtClean="0"/>
              <a:t>Petitioner made a clerical error and failed to click the “Submit” button in PRPS.  Petitioner had a petition that satisfied the requirements on the earlier date – PTAB granted the earlier effective date</a:t>
            </a:r>
          </a:p>
          <a:p>
            <a:pPr lvl="3"/>
            <a:r>
              <a:rPr lang="en-US" i="1" dirty="0" smtClean="0"/>
              <a:t>See also </a:t>
            </a:r>
            <a:r>
              <a:rPr lang="en-US" dirty="0" smtClean="0"/>
              <a:t>IPR2015-00239-243 and -247, Paper No. 10 – one day difference</a:t>
            </a:r>
          </a:p>
          <a:p>
            <a:pPr marL="0" indent="0">
              <a:buNone/>
            </a:pP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87278">
            <a:off x="190464" y="5375111"/>
            <a:ext cx="1028753" cy="101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0"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24</a:t>
            </a:fld>
            <a:endParaRPr lang="en-US" dirty="0">
              <a:latin typeface="+mj-lt"/>
            </a:endParaRPr>
          </a:p>
        </p:txBody>
      </p:sp>
    </p:spTree>
    <p:extLst>
      <p:ext uri="{BB962C8B-B14F-4D97-AF65-F5344CB8AC3E}">
        <p14:creationId xmlns:p14="http://schemas.microsoft.com/office/powerpoint/2010/main" val="3070249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a:lstStyle/>
          <a:p>
            <a:r>
              <a:rPr lang="en-US" b="1" dirty="0" smtClean="0">
                <a:effectLst>
                  <a:outerShdw blurRad="38100" dist="38100" dir="2700000" algn="tl">
                    <a:srgbClr val="000000">
                      <a:alpha val="43137"/>
                    </a:srgbClr>
                  </a:outerShdw>
                </a:effectLst>
              </a:rPr>
              <a:t>Conclusion</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676400"/>
            <a:ext cx="8229600" cy="4525963"/>
          </a:xfrm>
        </p:spPr>
        <p:txBody>
          <a:bodyPr>
            <a:normAutofit fontScale="92500" lnSpcReduction="20000"/>
          </a:bodyPr>
          <a:lstStyle/>
          <a:p>
            <a:r>
              <a:rPr lang="en-US" dirty="0" smtClean="0"/>
              <a:t>Be timely in fixing mistakes – </a:t>
            </a:r>
            <a:r>
              <a:rPr lang="en-US" dirty="0" smtClean="0"/>
              <a:t>if you don’t know how to do it, ask for directions</a:t>
            </a:r>
            <a:endParaRPr lang="en-US" dirty="0" smtClean="0"/>
          </a:p>
          <a:p>
            <a:r>
              <a:rPr lang="en-US" dirty="0" smtClean="0"/>
              <a:t>Organization – </a:t>
            </a:r>
          </a:p>
          <a:p>
            <a:pPr lvl="1"/>
            <a:r>
              <a:rPr lang="en-US" dirty="0" smtClean="0"/>
              <a:t>Checklist of what to submit</a:t>
            </a:r>
          </a:p>
          <a:p>
            <a:pPr lvl="1"/>
            <a:r>
              <a:rPr lang="en-US" dirty="0" smtClean="0"/>
              <a:t>Make sure it is acknowledged by the Examiner</a:t>
            </a:r>
          </a:p>
          <a:p>
            <a:pPr lvl="1"/>
            <a:r>
              <a:rPr lang="en-US" dirty="0" smtClean="0"/>
              <a:t>Educate your team (admins / paralegals / </a:t>
            </a:r>
            <a:r>
              <a:rPr lang="en-US" dirty="0" err="1" smtClean="0"/>
              <a:t>docketers</a:t>
            </a:r>
            <a:r>
              <a:rPr lang="en-US" dirty="0" smtClean="0"/>
              <a:t>) – lots has changed in 10 </a:t>
            </a:r>
            <a:r>
              <a:rPr lang="en-US" dirty="0" err="1" smtClean="0"/>
              <a:t>yrs</a:t>
            </a:r>
            <a:endParaRPr lang="en-US" dirty="0" smtClean="0"/>
          </a:p>
          <a:p>
            <a:pPr lvl="1"/>
            <a:r>
              <a:rPr lang="en-US" dirty="0" smtClean="0"/>
              <a:t>Use of software like IPDAS, Optimizer, etc.</a:t>
            </a:r>
          </a:p>
          <a:p>
            <a:pPr lvl="1"/>
            <a:r>
              <a:rPr lang="en-US" dirty="0" smtClean="0"/>
              <a:t>Foreign associates – constant reminders &amp; education</a:t>
            </a:r>
          </a:p>
          <a:p>
            <a:pPr lvl="1"/>
            <a:r>
              <a:rPr lang="en-US" dirty="0" smtClean="0"/>
              <a:t>Invention disclosure forms that include closest art</a:t>
            </a:r>
          </a:p>
          <a:p>
            <a:pPr lvl="1"/>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9"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25</a:t>
            </a:fld>
            <a:endParaRPr lang="en-US" dirty="0">
              <a:latin typeface="+mj-lt"/>
            </a:endParaRPr>
          </a:p>
        </p:txBody>
      </p:sp>
    </p:spTree>
    <p:extLst>
      <p:ext uri="{BB962C8B-B14F-4D97-AF65-F5344CB8AC3E}">
        <p14:creationId xmlns:p14="http://schemas.microsoft.com/office/powerpoint/2010/main" val="4141653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438400"/>
            <a:ext cx="7467600" cy="3810000"/>
          </a:xfrm>
        </p:spPr>
        <p:txBody>
          <a:bodyPr>
            <a:normAutofit lnSpcReduction="10000"/>
          </a:bodyPr>
          <a:lstStyle/>
          <a:p>
            <a:pPr marL="0" indent="0">
              <a:buNone/>
            </a:pPr>
            <a:r>
              <a:rPr lang="en-US" altLang="zh-CN" sz="1600" dirty="0">
                <a:latin typeface="Calibri" pitchFamily="34" charset="0"/>
              </a:rPr>
              <a:t>These materials are public information and have been prepared solely for educational and </a:t>
            </a:r>
            <a:r>
              <a:rPr lang="en-US" altLang="zh-CN" sz="1600" dirty="0" smtClean="0">
                <a:latin typeface="Calibri" pitchFamily="34" charset="0"/>
              </a:rPr>
              <a:t>entertainment </a:t>
            </a:r>
            <a:r>
              <a:rPr lang="en-US" altLang="zh-CN" sz="1600" dirty="0">
                <a:latin typeface="Calibri" pitchFamily="34" charset="0"/>
              </a:rPr>
              <a:t>purposes to contribute to the understanding of U.S. intellectual property law and </a:t>
            </a:r>
            <a:r>
              <a:rPr lang="en-US" altLang="zh-CN" sz="1600" dirty="0" smtClean="0">
                <a:latin typeface="Calibri" pitchFamily="34" charset="0"/>
              </a:rPr>
              <a:t>practice</a:t>
            </a:r>
            <a:r>
              <a:rPr lang="en-US" altLang="zh-CN" sz="1600" dirty="0">
                <a:latin typeface="Calibri" pitchFamily="34" charset="0"/>
              </a:rPr>
              <a:t>.  These materials reflect only the personal views of the speaker and are not individualized </a:t>
            </a:r>
            <a:r>
              <a:rPr lang="en-US" altLang="zh-CN" sz="1600" dirty="0" smtClean="0">
                <a:latin typeface="Calibri" pitchFamily="34" charset="0"/>
              </a:rPr>
              <a:t>legal </a:t>
            </a:r>
            <a:r>
              <a:rPr lang="en-US" altLang="zh-CN" sz="1600" dirty="0">
                <a:latin typeface="Calibri" pitchFamily="34" charset="0"/>
              </a:rPr>
              <a:t>advice.  It is understood that each case is fact-specific, and that the appropriate solution in any </a:t>
            </a:r>
            <a:r>
              <a:rPr lang="en-US" altLang="zh-CN" sz="1600" dirty="0" smtClean="0">
                <a:latin typeface="Calibri" pitchFamily="34" charset="0"/>
              </a:rPr>
              <a:t>case </a:t>
            </a:r>
            <a:r>
              <a:rPr lang="en-US" altLang="zh-CN" sz="1600" dirty="0">
                <a:latin typeface="Calibri" pitchFamily="34" charset="0"/>
              </a:rPr>
              <a:t>will vary.  Therefore, these materials may or may not be relevant to any particular situation. </a:t>
            </a:r>
            <a:r>
              <a:rPr lang="en-US" altLang="zh-CN" sz="1600" dirty="0" smtClean="0">
                <a:latin typeface="Calibri" pitchFamily="34" charset="0"/>
              </a:rPr>
              <a:t>Thus</a:t>
            </a:r>
            <a:r>
              <a:rPr lang="en-US" altLang="zh-CN" sz="1600" dirty="0">
                <a:latin typeface="Calibri" pitchFamily="34" charset="0"/>
              </a:rPr>
              <a:t>, Drinker Biddle &amp; Reath LLP, and the speaker cannot be bound either philosophically or as </a:t>
            </a:r>
            <a:r>
              <a:rPr lang="en-US" altLang="zh-CN" sz="1600" dirty="0" smtClean="0">
                <a:latin typeface="Calibri" pitchFamily="34" charset="0"/>
              </a:rPr>
              <a:t>representatives </a:t>
            </a:r>
            <a:r>
              <a:rPr lang="en-US" altLang="zh-CN" sz="1600" dirty="0">
                <a:latin typeface="Calibri" pitchFamily="34" charset="0"/>
              </a:rPr>
              <a:t>of their various present and future clients to the comments expressed in these </a:t>
            </a:r>
            <a:r>
              <a:rPr lang="en-US" altLang="zh-CN" sz="1600" dirty="0" smtClean="0">
                <a:latin typeface="Calibri" pitchFamily="34" charset="0"/>
              </a:rPr>
              <a:t>materials</a:t>
            </a:r>
            <a:r>
              <a:rPr lang="en-US" altLang="zh-CN" sz="1600" dirty="0">
                <a:latin typeface="Calibri" pitchFamily="34" charset="0"/>
              </a:rPr>
              <a:t>.  The presentation of these materials does not establish any form of attorney-client </a:t>
            </a:r>
            <a:r>
              <a:rPr lang="en-US" altLang="zh-CN" sz="1600" dirty="0" smtClean="0">
                <a:latin typeface="Calibri" pitchFamily="34" charset="0"/>
              </a:rPr>
              <a:t>relationship </a:t>
            </a:r>
            <a:r>
              <a:rPr lang="en-US" altLang="zh-CN" sz="1600" dirty="0">
                <a:latin typeface="Calibri" pitchFamily="34" charset="0"/>
              </a:rPr>
              <a:t>with the firm or the speaker, or any combination thereof.  While every attempt was </a:t>
            </a:r>
            <a:r>
              <a:rPr lang="en-US" altLang="zh-CN" sz="1600" dirty="0" smtClean="0">
                <a:latin typeface="Calibri" pitchFamily="34" charset="0"/>
              </a:rPr>
              <a:t>made </a:t>
            </a:r>
            <a:r>
              <a:rPr lang="en-US" altLang="zh-CN" sz="1600" dirty="0">
                <a:latin typeface="Calibri" pitchFamily="34" charset="0"/>
              </a:rPr>
              <a:t>to insure that these materials are accurate, errors or omissions may be contained therein, for </a:t>
            </a:r>
            <a:r>
              <a:rPr lang="en-US" altLang="zh-CN" sz="1600" dirty="0" smtClean="0">
                <a:latin typeface="Calibri" pitchFamily="34" charset="0"/>
              </a:rPr>
              <a:t>which </a:t>
            </a:r>
            <a:r>
              <a:rPr lang="en-US" altLang="zh-CN" sz="1600" dirty="0">
                <a:latin typeface="Calibri" pitchFamily="34" charset="0"/>
              </a:rPr>
              <a:t>any liability is disclaimed.</a:t>
            </a:r>
          </a:p>
          <a:p>
            <a:endParaRPr lang="en-US" altLang="zh-CN" sz="1600" dirty="0" smtClean="0">
              <a:latin typeface="Calibri" pitchFamily="34" charset="0"/>
            </a:endParaRPr>
          </a:p>
          <a:p>
            <a:pPr marL="0" indent="0">
              <a:buNone/>
            </a:pPr>
            <a:r>
              <a:rPr lang="en-US" altLang="zh-CN" sz="1600" dirty="0" smtClean="0">
                <a:latin typeface="Calibri" pitchFamily="34" charset="0"/>
              </a:rPr>
              <a:t>And </a:t>
            </a:r>
            <a:r>
              <a:rPr lang="en-US" altLang="zh-CN" sz="1600" dirty="0">
                <a:latin typeface="Calibri" pitchFamily="34" charset="0"/>
              </a:rPr>
              <a:t>nothing represents the views of any sentient life form on the earth or universe, or any parallel universe, alive or dead, fictitious </a:t>
            </a:r>
            <a:r>
              <a:rPr lang="en-US" altLang="zh-CN" sz="1600" dirty="0" smtClean="0">
                <a:latin typeface="Calibri" pitchFamily="34" charset="0"/>
              </a:rPr>
              <a:t>or </a:t>
            </a:r>
            <a:r>
              <a:rPr lang="en-US" altLang="zh-CN" sz="1600" dirty="0">
                <a:latin typeface="Calibri" pitchFamily="34" charset="0"/>
              </a:rPr>
              <a:t>real!  This is for entertainment purposes only.</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12" y="609600"/>
            <a:ext cx="30765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8"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26</a:t>
            </a:fld>
            <a:endParaRPr lang="en-US" dirty="0">
              <a:latin typeface="+mj-lt"/>
            </a:endParaRPr>
          </a:p>
        </p:txBody>
      </p:sp>
    </p:spTree>
    <p:extLst>
      <p:ext uri="{BB962C8B-B14F-4D97-AF65-F5344CB8AC3E}">
        <p14:creationId xmlns:p14="http://schemas.microsoft.com/office/powerpoint/2010/main" val="4082602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title"/>
          </p:nvPr>
        </p:nvSpPr>
        <p:spPr>
          <a:xfrm>
            <a:off x="457200" y="609600"/>
            <a:ext cx="8229600" cy="1143000"/>
          </a:xfrm>
        </p:spPr>
        <p:txBody>
          <a:bodyPr/>
          <a:lstStyle/>
          <a:p>
            <a:pPr eaLnBrk="1" hangingPunct="1"/>
            <a:r>
              <a:rPr lang="en-US" altLang="en-US" dirty="0" smtClean="0"/>
              <a:t> Thank You!</a:t>
            </a:r>
          </a:p>
        </p:txBody>
      </p:sp>
      <p:sp>
        <p:nvSpPr>
          <p:cNvPr id="49155" name="Rectangle 7"/>
          <p:cNvSpPr>
            <a:spLocks noChangeArrowheads="1"/>
          </p:cNvSpPr>
          <p:nvPr/>
        </p:nvSpPr>
        <p:spPr bwMode="auto">
          <a:xfrm>
            <a:off x="0" y="5181600"/>
            <a:ext cx="9144000" cy="99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algn="ctr" eaLnBrk="1" hangingPunct="1">
              <a:lnSpc>
                <a:spcPct val="120000"/>
              </a:lnSpc>
              <a:spcBef>
                <a:spcPct val="0"/>
              </a:spcBef>
              <a:buClrTx/>
              <a:buSzTx/>
              <a:buFontTx/>
              <a:buNone/>
            </a:pPr>
            <a:r>
              <a:rPr lang="en-US" altLang="en-US" sz="1200" dirty="0">
                <a:solidFill>
                  <a:srgbClr val="777777"/>
                </a:solidFill>
              </a:rPr>
              <a:t> </a:t>
            </a:r>
            <a:r>
              <a:rPr lang="en-US" altLang="en-US" sz="1200" dirty="0"/>
              <a:t>CALIFORNIA  |  DELAWARE  |  ILLINOIS  |  NEW JERSEY</a:t>
            </a:r>
          </a:p>
          <a:p>
            <a:pPr algn="ctr" eaLnBrk="1" hangingPunct="1">
              <a:lnSpc>
                <a:spcPct val="120000"/>
              </a:lnSpc>
              <a:spcBef>
                <a:spcPct val="0"/>
              </a:spcBef>
              <a:buClrTx/>
              <a:buSzTx/>
              <a:buFontTx/>
              <a:buNone/>
            </a:pPr>
            <a:r>
              <a:rPr lang="en-US" altLang="en-US" sz="1200" dirty="0"/>
              <a:t>NEW YORK  |  PENNSYLVANIA  |  WASHINGTON DC  |  WISCONSIN</a:t>
            </a:r>
          </a:p>
          <a:p>
            <a:pPr algn="ctr" eaLnBrk="1" hangingPunct="1">
              <a:spcBef>
                <a:spcPct val="0"/>
              </a:spcBef>
              <a:buClrTx/>
              <a:buSzTx/>
              <a:buFontTx/>
              <a:buNone/>
            </a:pPr>
            <a:endParaRPr lang="en-US" altLang="en-US" sz="1200" dirty="0"/>
          </a:p>
          <a:p>
            <a:pPr algn="ctr" eaLnBrk="1" hangingPunct="1">
              <a:spcBef>
                <a:spcPct val="0"/>
              </a:spcBef>
              <a:buClrTx/>
              <a:buSzTx/>
              <a:buFontTx/>
              <a:buNone/>
            </a:pPr>
            <a:r>
              <a:rPr lang="en-US" altLang="en-US" sz="900" dirty="0"/>
              <a:t>© </a:t>
            </a:r>
            <a:r>
              <a:rPr lang="en-US" altLang="en-US" sz="900" dirty="0" smtClean="0"/>
              <a:t>2016 </a:t>
            </a:r>
            <a:r>
              <a:rPr lang="en-US" altLang="en-US" sz="900" dirty="0"/>
              <a:t>Drinker Biddle &amp; Reath LLP  |  All rights reserved.</a:t>
            </a:r>
          </a:p>
          <a:p>
            <a:pPr algn="ctr" eaLnBrk="1" hangingPunct="1">
              <a:spcBef>
                <a:spcPct val="0"/>
              </a:spcBef>
              <a:buClrTx/>
              <a:buSzTx/>
              <a:buFontTx/>
              <a:buNone/>
            </a:pPr>
            <a:r>
              <a:rPr lang="en-US" altLang="en-US" sz="900" dirty="0"/>
              <a:t>A Delaware limited liability partnership</a:t>
            </a:r>
          </a:p>
        </p:txBody>
      </p:sp>
      <p:sp>
        <p:nvSpPr>
          <p:cNvPr id="49156" name="Text Box 8"/>
          <p:cNvSpPr txBox="1">
            <a:spLocks noChangeArrowheads="1"/>
          </p:cNvSpPr>
          <p:nvPr/>
        </p:nvSpPr>
        <p:spPr bwMode="auto">
          <a:xfrm>
            <a:off x="2286000" y="3661184"/>
            <a:ext cx="4724400" cy="152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algn="ctr" eaLnBrk="1" hangingPunct="1">
              <a:lnSpc>
                <a:spcPct val="80000"/>
              </a:lnSpc>
              <a:buSzTx/>
              <a:buFont typeface="Arial" charset="0"/>
              <a:buNone/>
            </a:pPr>
            <a:r>
              <a:rPr lang="en-US" altLang="en-US" sz="1600" dirty="0"/>
              <a:t>1500 K Street NW</a:t>
            </a:r>
          </a:p>
          <a:p>
            <a:pPr algn="ctr" eaLnBrk="1" hangingPunct="1">
              <a:lnSpc>
                <a:spcPct val="80000"/>
              </a:lnSpc>
              <a:buSzTx/>
              <a:buFont typeface="Arial" charset="0"/>
              <a:buNone/>
            </a:pPr>
            <a:r>
              <a:rPr lang="en-US" altLang="en-US" sz="1600" dirty="0"/>
              <a:t>Suite 1100</a:t>
            </a:r>
          </a:p>
          <a:p>
            <a:pPr algn="ctr" eaLnBrk="1" hangingPunct="1">
              <a:lnSpc>
                <a:spcPct val="80000"/>
              </a:lnSpc>
              <a:buSzTx/>
              <a:buFont typeface="Arial" charset="0"/>
              <a:buNone/>
            </a:pPr>
            <a:r>
              <a:rPr lang="en-US" altLang="en-US" sz="1600" dirty="0"/>
              <a:t>Washington, DC 20005</a:t>
            </a:r>
          </a:p>
          <a:p>
            <a:pPr algn="ctr" eaLnBrk="1" hangingPunct="1">
              <a:lnSpc>
                <a:spcPct val="80000"/>
              </a:lnSpc>
              <a:buSzTx/>
              <a:buFont typeface="Arial" charset="0"/>
              <a:buNone/>
            </a:pPr>
            <a:r>
              <a:rPr lang="en-US" altLang="en-US" sz="1600" dirty="0"/>
              <a:t>(202) 842-8800</a:t>
            </a:r>
          </a:p>
          <a:p>
            <a:pPr algn="ctr" eaLnBrk="1" hangingPunct="1">
              <a:lnSpc>
                <a:spcPct val="80000"/>
              </a:lnSpc>
              <a:buSzTx/>
              <a:buFont typeface="Arial" charset="0"/>
              <a:buNone/>
            </a:pPr>
            <a:r>
              <a:rPr lang="en-US" altLang="en-US" sz="1600" dirty="0"/>
              <a:t>(202) 842-8465 fax</a:t>
            </a:r>
          </a:p>
          <a:p>
            <a:pPr algn="ctr" eaLnBrk="1" hangingPunct="1">
              <a:lnSpc>
                <a:spcPct val="80000"/>
              </a:lnSpc>
              <a:buSzTx/>
              <a:buFont typeface="Arial" charset="0"/>
              <a:buNone/>
            </a:pPr>
            <a:endParaRPr lang="en-US" altLang="en-US" sz="1800" dirty="0">
              <a:solidFill>
                <a:srgbClr val="003B77"/>
              </a:solidFill>
              <a:latin typeface="+mj-lt"/>
            </a:endParaRPr>
          </a:p>
          <a:p>
            <a:pPr algn="ctr" eaLnBrk="1" hangingPunct="1">
              <a:lnSpc>
                <a:spcPct val="80000"/>
              </a:lnSpc>
              <a:buSzTx/>
              <a:buFont typeface="Arial" charset="0"/>
              <a:buNone/>
            </a:pPr>
            <a:r>
              <a:rPr lang="en-US" altLang="en-US" sz="1800" b="1" u="sng" spc="120" dirty="0">
                <a:solidFill>
                  <a:srgbClr val="00B0F0"/>
                </a:solidFill>
                <a:effectLst>
                  <a:outerShdw blurRad="38100" dist="38100" dir="2700000" algn="tl">
                    <a:srgbClr val="000000">
                      <a:alpha val="43137"/>
                    </a:srgbClr>
                  </a:outerShdw>
                </a:effectLst>
                <a:latin typeface="Palatino" pitchFamily="2" charset="0"/>
              </a:rPr>
              <a:t>www.drinkerbiddle.com</a:t>
            </a:r>
            <a:endParaRPr lang="en-US" altLang="en-US" sz="2000" b="1" u="sng" spc="120" dirty="0">
              <a:solidFill>
                <a:srgbClr val="00B0F0"/>
              </a:solidFill>
              <a:effectLst>
                <a:outerShdw blurRad="38100" dist="38100" dir="2700000" algn="tl">
                  <a:srgbClr val="000000">
                    <a:alpha val="43137"/>
                  </a:srgbClr>
                </a:outerShdw>
              </a:effectLst>
              <a:latin typeface="Palatino" pitchFamily="2" charset="0"/>
            </a:endParaRPr>
          </a:p>
        </p:txBody>
      </p:sp>
      <p:sp>
        <p:nvSpPr>
          <p:cNvPr id="49157" name="Rectangle 9"/>
          <p:cNvSpPr>
            <a:spLocks noChangeArrowheads="1"/>
          </p:cNvSpPr>
          <p:nvPr/>
        </p:nvSpPr>
        <p:spPr bwMode="auto">
          <a:xfrm>
            <a:off x="1524000" y="19812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algn="ctr" eaLnBrk="1" hangingPunct="1">
              <a:spcBef>
                <a:spcPct val="0"/>
              </a:spcBef>
              <a:buClr>
                <a:srgbClr val="5F9D53"/>
              </a:buClr>
              <a:buSzTx/>
              <a:buFont typeface="Wingdings" pitchFamily="2" charset="2"/>
              <a:buNone/>
            </a:pPr>
            <a:endParaRPr lang="en-US" altLang="en-US" sz="1600">
              <a:solidFill>
                <a:srgbClr val="003B77"/>
              </a:solidFill>
            </a:endParaRPr>
          </a:p>
        </p:txBody>
      </p:sp>
      <p:sp>
        <p:nvSpPr>
          <p:cNvPr id="49158" name="Rectangle 10"/>
          <p:cNvSpPr>
            <a:spLocks noChangeArrowheads="1"/>
          </p:cNvSpPr>
          <p:nvPr/>
        </p:nvSpPr>
        <p:spPr bwMode="auto">
          <a:xfrm>
            <a:off x="2119745" y="1768764"/>
            <a:ext cx="48768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algn="ctr" eaLnBrk="1" hangingPunct="1">
              <a:spcBef>
                <a:spcPct val="0"/>
              </a:spcBef>
              <a:buClrTx/>
              <a:buSzTx/>
              <a:buFontTx/>
              <a:buNone/>
            </a:pPr>
            <a:r>
              <a:rPr lang="en-US" altLang="en-US" sz="1800" dirty="0">
                <a:solidFill>
                  <a:srgbClr val="FFFF00"/>
                </a:solidFill>
              </a:rPr>
              <a:t>Mercedes </a:t>
            </a:r>
            <a:r>
              <a:rPr lang="en-US" altLang="en-US" sz="1800" dirty="0" smtClean="0">
                <a:solidFill>
                  <a:srgbClr val="FFFF00"/>
                </a:solidFill>
              </a:rPr>
              <a:t>K. Meyer</a:t>
            </a:r>
            <a:r>
              <a:rPr lang="en-US" altLang="en-US" sz="1800" dirty="0">
                <a:solidFill>
                  <a:srgbClr val="FFFF00"/>
                </a:solidFill>
              </a:rPr>
              <a:t>, Ph.D</a:t>
            </a:r>
            <a:r>
              <a:rPr lang="en-US" altLang="en-US" sz="1800" dirty="0" smtClean="0">
                <a:solidFill>
                  <a:srgbClr val="FFFF00"/>
                </a:solidFill>
              </a:rPr>
              <a:t>., J.D.</a:t>
            </a:r>
            <a:endParaRPr lang="en-US" altLang="en-US" sz="1800" dirty="0">
              <a:solidFill>
                <a:srgbClr val="FFFF00"/>
              </a:solidFill>
            </a:endParaRPr>
          </a:p>
          <a:p>
            <a:pPr algn="ctr" eaLnBrk="1" hangingPunct="1">
              <a:spcBef>
                <a:spcPct val="0"/>
              </a:spcBef>
              <a:buClrTx/>
              <a:buSzTx/>
              <a:buFontTx/>
              <a:buNone/>
            </a:pPr>
            <a:r>
              <a:rPr lang="en-US" altLang="en-US" sz="1600" dirty="0"/>
              <a:t>Mercedes.Meyer@dbr.com</a:t>
            </a:r>
          </a:p>
          <a:p>
            <a:pPr algn="ctr" eaLnBrk="1" hangingPunct="1">
              <a:spcBef>
                <a:spcPct val="0"/>
              </a:spcBef>
              <a:buClrTx/>
              <a:buSzTx/>
              <a:buFontTx/>
              <a:buNone/>
            </a:pPr>
            <a:r>
              <a:rPr lang="en-US" altLang="en-US" sz="1600" dirty="0"/>
              <a:t>(202) </a:t>
            </a:r>
            <a:r>
              <a:rPr lang="en-US" altLang="en-US" sz="1600" dirty="0" smtClean="0"/>
              <a:t>842-8821</a:t>
            </a:r>
          </a:p>
          <a:p>
            <a:pPr algn="ctr"/>
            <a:r>
              <a:rPr lang="en-US" sz="1200" dirty="0"/>
              <a:t>LinkedIn:</a:t>
            </a:r>
            <a:r>
              <a:rPr lang="en-US" sz="1200" b="1" dirty="0"/>
              <a:t>  </a:t>
            </a:r>
            <a:r>
              <a:rPr lang="en-US" sz="1200" u="sng" dirty="0">
                <a:hlinkClick r:id="rId2"/>
              </a:rPr>
              <a:t>https://www.linkedin.com/in/mercedesmeyer</a:t>
            </a:r>
            <a:endParaRPr lang="en-US" sz="1200" dirty="0"/>
          </a:p>
          <a:p>
            <a:pPr algn="ctr"/>
            <a:r>
              <a:rPr lang="en-US" sz="1200" dirty="0"/>
              <a:t>Bio: </a:t>
            </a:r>
            <a:r>
              <a:rPr lang="en-US" sz="1200" u="sng" dirty="0">
                <a:hlinkClick r:id="rId3"/>
              </a:rPr>
              <a:t>www.drinkerbiddle.com/people/attorneys/meyer-mercedes-k</a:t>
            </a:r>
            <a:endParaRPr lang="en-US" sz="1200" dirty="0"/>
          </a:p>
          <a:p>
            <a:pPr algn="ctr"/>
            <a:r>
              <a:rPr lang="en-US" sz="1200" dirty="0"/>
              <a:t>PTAB Blog:  </a:t>
            </a:r>
            <a:r>
              <a:rPr lang="en-US" sz="1200" u="sng" dirty="0">
                <a:solidFill>
                  <a:srgbClr val="00B0F0"/>
                </a:solidFill>
                <a:hlinkClick r:id="rId4"/>
              </a:rPr>
              <a:t>http://ptabtrialblog.com/</a:t>
            </a:r>
            <a:endParaRPr lang="en-US" sz="1200" dirty="0">
              <a:solidFill>
                <a:srgbClr val="00B0F0"/>
              </a:solidFill>
            </a:endParaRPr>
          </a:p>
          <a:p>
            <a:pPr algn="ctr"/>
            <a:r>
              <a:rPr lang="en-US" sz="1200" dirty="0" smtClean="0"/>
              <a:t>Twitter</a:t>
            </a:r>
            <a:r>
              <a:rPr lang="en-US" sz="1200" dirty="0"/>
              <a:t>: @</a:t>
            </a:r>
            <a:r>
              <a:rPr lang="en-US" sz="1200" dirty="0" err="1"/>
              <a:t>MercedesMeyer</a:t>
            </a:r>
            <a:r>
              <a:rPr lang="en-US" sz="1200" dirty="0"/>
              <a:t> </a:t>
            </a:r>
          </a:p>
          <a:p>
            <a:pPr algn="ctr" eaLnBrk="1" hangingPunct="1">
              <a:spcBef>
                <a:spcPct val="0"/>
              </a:spcBef>
              <a:buClrTx/>
              <a:buSzTx/>
              <a:buFontTx/>
              <a:buNone/>
            </a:pPr>
            <a:endParaRPr lang="en-US" altLang="en-US" sz="16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1"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27</a:t>
            </a:fld>
            <a:endParaRPr lang="en-US" dirty="0">
              <a:latin typeface="+mj-lt"/>
            </a:endParaRPr>
          </a:p>
        </p:txBody>
      </p:sp>
    </p:spTree>
    <p:extLst>
      <p:ext uri="{BB962C8B-B14F-4D97-AF65-F5344CB8AC3E}">
        <p14:creationId xmlns:p14="http://schemas.microsoft.com/office/powerpoint/2010/main" val="2861584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762000" y="609600"/>
            <a:ext cx="7620000" cy="1143000"/>
          </a:xfrm>
        </p:spPr>
        <p:txBody>
          <a:bodyPr>
            <a:normAutofit fontScale="90000"/>
          </a:bodyPr>
          <a:lstStyle/>
          <a:p>
            <a:pPr eaLnBrk="1" hangingPunct="1"/>
            <a:r>
              <a:rPr lang="en-US" altLang="en-US" b="1" dirty="0" smtClean="0">
                <a:effectLst>
                  <a:outerShdw blurRad="38100" dist="38100" dir="2700000" algn="tl">
                    <a:srgbClr val="000000">
                      <a:alpha val="43137"/>
                    </a:srgbClr>
                  </a:outerShdw>
                </a:effectLst>
              </a:rPr>
              <a:t>Distinguishing DC from IC</a:t>
            </a:r>
          </a:p>
        </p:txBody>
      </p:sp>
      <p:sp>
        <p:nvSpPr>
          <p:cNvPr id="14339" name="Rectangle 5"/>
          <p:cNvSpPr>
            <a:spLocks noGrp="1" noChangeArrowheads="1"/>
          </p:cNvSpPr>
          <p:nvPr>
            <p:ph idx="1"/>
          </p:nvPr>
        </p:nvSpPr>
        <p:spPr>
          <a:xfrm>
            <a:off x="457200" y="1828800"/>
            <a:ext cx="8229600" cy="4525963"/>
          </a:xfrm>
        </p:spPr>
        <p:txBody>
          <a:bodyPr>
            <a:normAutofit/>
          </a:bodyPr>
          <a:lstStyle/>
          <a:p>
            <a:pPr eaLnBrk="1" hangingPunct="1">
              <a:lnSpc>
                <a:spcPct val="90000"/>
              </a:lnSpc>
            </a:pPr>
            <a:r>
              <a:rPr lang="en-US" altLang="en-US" sz="2000" b="1" dirty="0" smtClean="0">
                <a:solidFill>
                  <a:srgbClr val="FFFF00"/>
                </a:solidFill>
                <a:latin typeface="+mj-lt"/>
              </a:rPr>
              <a:t>“Duty of Candor”</a:t>
            </a:r>
            <a:r>
              <a:rPr lang="en-US" altLang="en-US" sz="2000" dirty="0" smtClean="0">
                <a:solidFill>
                  <a:srgbClr val="FFFF00"/>
                </a:solidFill>
                <a:latin typeface="+mj-lt"/>
              </a:rPr>
              <a:t> (DC) is an issue for the Patent Office</a:t>
            </a:r>
          </a:p>
          <a:p>
            <a:pPr eaLnBrk="1" hangingPunct="1">
              <a:lnSpc>
                <a:spcPct val="90000"/>
              </a:lnSpc>
            </a:pPr>
            <a:r>
              <a:rPr lang="en-US" altLang="en-US" sz="2000" b="1" dirty="0" smtClean="0">
                <a:latin typeface="+mj-lt"/>
              </a:rPr>
              <a:t>Rule 1.56(a) </a:t>
            </a:r>
            <a:r>
              <a:rPr lang="en-US" altLang="en-US" sz="2000" b="1" u="sng" dirty="0" smtClean="0">
                <a:latin typeface="+mj-lt"/>
              </a:rPr>
              <a:t>Today</a:t>
            </a:r>
          </a:p>
          <a:p>
            <a:pPr lvl="1" eaLnBrk="1" hangingPunct="1">
              <a:lnSpc>
                <a:spcPct val="90000"/>
              </a:lnSpc>
            </a:pPr>
            <a:r>
              <a:rPr lang="en-US" altLang="en-US" sz="1800" dirty="0" smtClean="0">
                <a:latin typeface="+mj-lt"/>
              </a:rPr>
              <a:t>“Each individual associated with the filing and prosecution of a patent application has a </a:t>
            </a:r>
            <a:r>
              <a:rPr lang="en-US" altLang="en-US" sz="1800" dirty="0" smtClean="0">
                <a:solidFill>
                  <a:srgbClr val="FFFF00"/>
                </a:solidFill>
                <a:latin typeface="+mj-lt"/>
              </a:rPr>
              <a:t>duty of candor </a:t>
            </a:r>
            <a:r>
              <a:rPr lang="en-US" altLang="en-US" sz="1800" dirty="0" smtClean="0">
                <a:latin typeface="+mj-lt"/>
              </a:rPr>
              <a:t>and good faith in dealing with the Office, which </a:t>
            </a:r>
            <a:r>
              <a:rPr lang="en-US" altLang="en-US" sz="1800" dirty="0" smtClean="0">
                <a:solidFill>
                  <a:srgbClr val="FFFF00"/>
                </a:solidFill>
                <a:latin typeface="+mj-lt"/>
              </a:rPr>
              <a:t>includes a duty to disclose</a:t>
            </a:r>
            <a:r>
              <a:rPr lang="en-US" altLang="en-US" sz="1800" dirty="0" smtClean="0">
                <a:latin typeface="+mj-lt"/>
              </a:rPr>
              <a:t> to the Office </a:t>
            </a:r>
            <a:r>
              <a:rPr lang="en-US" altLang="en-US" sz="1800" dirty="0" smtClean="0">
                <a:solidFill>
                  <a:srgbClr val="FFFF00"/>
                </a:solidFill>
                <a:latin typeface="+mj-lt"/>
              </a:rPr>
              <a:t>all information </a:t>
            </a:r>
            <a:r>
              <a:rPr lang="en-US" altLang="en-US" sz="1800" dirty="0" smtClean="0">
                <a:latin typeface="+mj-lt"/>
              </a:rPr>
              <a:t>known to that individual to be </a:t>
            </a:r>
            <a:r>
              <a:rPr lang="en-US" altLang="en-US" sz="1800" dirty="0" smtClean="0">
                <a:solidFill>
                  <a:srgbClr val="FFFF00"/>
                </a:solidFill>
                <a:latin typeface="+mj-lt"/>
              </a:rPr>
              <a:t>material to patentability</a:t>
            </a:r>
            <a:r>
              <a:rPr lang="en-US" altLang="en-US" sz="1800" dirty="0" smtClean="0">
                <a:latin typeface="+mj-lt"/>
              </a:rPr>
              <a:t> as defined in this section.”</a:t>
            </a:r>
          </a:p>
          <a:p>
            <a:pPr lvl="1" eaLnBrk="1" hangingPunct="1">
              <a:lnSpc>
                <a:spcPct val="90000"/>
              </a:lnSpc>
            </a:pPr>
            <a:r>
              <a:rPr lang="en-US" altLang="en-US" sz="1800" dirty="0" smtClean="0">
                <a:latin typeface="+mj-lt"/>
              </a:rPr>
              <a:t>“The duty to disclose </a:t>
            </a:r>
            <a:r>
              <a:rPr lang="en-US" altLang="en-US" sz="1800" dirty="0" smtClean="0">
                <a:solidFill>
                  <a:srgbClr val="FFFF00"/>
                </a:solidFill>
                <a:latin typeface="+mj-lt"/>
              </a:rPr>
              <a:t>all information </a:t>
            </a:r>
            <a:r>
              <a:rPr lang="en-US" altLang="en-US" sz="1800" dirty="0" smtClean="0">
                <a:latin typeface="+mj-lt"/>
              </a:rPr>
              <a:t>known to be material to patentability is deemed to be satisfied if all information known to be material to patentability of any claim issued in a patent was cited by the Office or submitted to the Office in the manner prescribed by §§ 1.97(b)-(d) and 1.98.” </a:t>
            </a:r>
          </a:p>
          <a:p>
            <a:pPr eaLnBrk="1" hangingPunct="1">
              <a:lnSpc>
                <a:spcPct val="90000"/>
              </a:lnSpc>
            </a:pPr>
            <a:r>
              <a:rPr lang="en-US" altLang="en-US" sz="2000" dirty="0" smtClean="0">
                <a:latin typeface="+mj-lt"/>
              </a:rPr>
              <a:t>Inequitable conduct (IC) can involve duty of candor violations as well as other acts of “unclean hands” – duty of candor violations are a subset of inequitable conduct</a:t>
            </a:r>
          </a:p>
          <a:p>
            <a:pPr eaLnBrk="1" hangingPunct="1">
              <a:lnSpc>
                <a:spcPct val="90000"/>
              </a:lnSpc>
            </a:pPr>
            <a:r>
              <a:rPr lang="en-US" altLang="en-US" sz="2000" dirty="0" smtClean="0">
                <a:latin typeface="+mj-lt"/>
              </a:rPr>
              <a:t>Rule 56 </a:t>
            </a:r>
            <a:r>
              <a:rPr lang="en-US" altLang="en-US" sz="2000" dirty="0" smtClean="0">
                <a:solidFill>
                  <a:srgbClr val="FFFF00"/>
                </a:solidFill>
                <a:latin typeface="+mj-lt"/>
              </a:rPr>
              <a:t>only</a:t>
            </a:r>
            <a:r>
              <a:rPr lang="en-US" altLang="en-US" sz="2000" dirty="0" smtClean="0">
                <a:latin typeface="+mj-lt"/>
              </a:rPr>
              <a:t> deals with patent prosecution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9"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3</a:t>
            </a:fld>
            <a:endParaRPr lang="en-US" dirty="0">
              <a:latin typeface="+mj-lt"/>
            </a:endParaRPr>
          </a:p>
        </p:txBody>
      </p:sp>
    </p:spTree>
    <p:extLst>
      <p:ext uri="{BB962C8B-B14F-4D97-AF65-F5344CB8AC3E}">
        <p14:creationId xmlns:p14="http://schemas.microsoft.com/office/powerpoint/2010/main" val="3853902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a:xfrm>
            <a:off x="304800" y="381000"/>
            <a:ext cx="8534400" cy="1066800"/>
          </a:xfrm>
        </p:spPr>
        <p:txBody>
          <a:bodyPr>
            <a:normAutofit fontScale="90000"/>
          </a:bodyPr>
          <a:lstStyle/>
          <a:p>
            <a:pPr eaLnBrk="1" hangingPunct="1"/>
            <a:r>
              <a:rPr lang="en-US" altLang="en-US" b="1" dirty="0" smtClean="0">
                <a:effectLst>
                  <a:outerShdw blurRad="38100" dist="38100" dir="2700000" algn="tl">
                    <a:srgbClr val="000000">
                      <a:alpha val="43137"/>
                    </a:srgbClr>
                  </a:outerShdw>
                </a:effectLst>
              </a:rPr>
              <a:t>The Four Horsemen of the Duty of Candor Apocalypse</a:t>
            </a:r>
          </a:p>
        </p:txBody>
      </p:sp>
      <p:sp>
        <p:nvSpPr>
          <p:cNvPr id="8195" name="Rectangle 9"/>
          <p:cNvSpPr>
            <a:spLocks noGrp="1" noChangeArrowheads="1"/>
          </p:cNvSpPr>
          <p:nvPr>
            <p:ph type="body" sz="half" idx="1"/>
          </p:nvPr>
        </p:nvSpPr>
        <p:spPr>
          <a:xfrm>
            <a:off x="609600" y="1828800"/>
            <a:ext cx="4114800" cy="4221163"/>
          </a:xfrm>
        </p:spPr>
        <p:txBody>
          <a:bodyPr>
            <a:noAutofit/>
          </a:bodyPr>
          <a:lstStyle/>
          <a:p>
            <a:pPr eaLnBrk="1" hangingPunct="1">
              <a:lnSpc>
                <a:spcPct val="80000"/>
              </a:lnSpc>
            </a:pPr>
            <a:r>
              <a:rPr lang="en-US" altLang="en-US" sz="1600" b="1" i="1" dirty="0" err="1" smtClean="0"/>
              <a:t>Dayco</a:t>
            </a:r>
            <a:r>
              <a:rPr lang="en-US" altLang="en-US" sz="1600" b="1" i="1" dirty="0" smtClean="0"/>
              <a:t> Prods. Inc. v. Total Containment, Inc., </a:t>
            </a:r>
            <a:r>
              <a:rPr lang="en-US" altLang="en-US" sz="1600" b="1" dirty="0" smtClean="0"/>
              <a:t>329 </a:t>
            </a:r>
            <a:r>
              <a:rPr lang="en-US" altLang="en-US" sz="1600" b="1" dirty="0" err="1" smtClean="0"/>
              <a:t>F.3d</a:t>
            </a:r>
            <a:r>
              <a:rPr lang="en-US" altLang="en-US" sz="1600" b="1" dirty="0" smtClean="0"/>
              <a:t> 1358 (Fed Cir. 2003) </a:t>
            </a:r>
          </a:p>
          <a:p>
            <a:pPr lvl="1" eaLnBrk="1" hangingPunct="1">
              <a:lnSpc>
                <a:spcPct val="80000"/>
              </a:lnSpc>
            </a:pPr>
            <a:r>
              <a:rPr lang="en-US" altLang="en-US" sz="1400" dirty="0" smtClean="0"/>
              <a:t>Report references from applications having substantially similar claims (“</a:t>
            </a:r>
            <a:r>
              <a:rPr lang="en-US" altLang="en-US" sz="1400" dirty="0" err="1" smtClean="0"/>
              <a:t>SSCs</a:t>
            </a:r>
            <a:r>
              <a:rPr lang="en-US" altLang="en-US" sz="1400" dirty="0" smtClean="0"/>
              <a:t>”) but not in the same family</a:t>
            </a:r>
          </a:p>
          <a:p>
            <a:pPr eaLnBrk="1" hangingPunct="1">
              <a:lnSpc>
                <a:spcPct val="80000"/>
              </a:lnSpc>
            </a:pPr>
            <a:r>
              <a:rPr lang="en-US" altLang="en-US" sz="1600" b="1" i="1" dirty="0" smtClean="0"/>
              <a:t>McKesson Info. Solutions v. Bridge Medical, Inc., </a:t>
            </a:r>
            <a:r>
              <a:rPr lang="en-US" altLang="en-US" sz="1600" b="1" dirty="0" smtClean="0"/>
              <a:t>487 </a:t>
            </a:r>
            <a:r>
              <a:rPr lang="en-US" altLang="en-US" sz="1600" b="1" dirty="0" err="1" smtClean="0"/>
              <a:t>F.3d</a:t>
            </a:r>
            <a:r>
              <a:rPr lang="en-US" altLang="en-US" sz="1600" b="1" dirty="0" smtClean="0"/>
              <a:t> 897 (Fed. Cir. 2007)</a:t>
            </a:r>
          </a:p>
          <a:p>
            <a:pPr lvl="1" eaLnBrk="1" hangingPunct="1">
              <a:lnSpc>
                <a:spcPct val="80000"/>
              </a:lnSpc>
            </a:pPr>
            <a:r>
              <a:rPr lang="en-US" altLang="en-US" sz="1400" dirty="0" smtClean="0"/>
              <a:t>Report Office Actions and references in same family even with the same examiner, if it’s not a progeny application</a:t>
            </a:r>
          </a:p>
          <a:p>
            <a:pPr eaLnBrk="1" hangingPunct="1">
              <a:lnSpc>
                <a:spcPct val="80000"/>
              </a:lnSpc>
            </a:pPr>
            <a:r>
              <a:rPr lang="en-US" altLang="en-US" sz="1600" b="1" i="1" dirty="0" smtClean="0"/>
              <a:t>Larson Mfg. Co. v. </a:t>
            </a:r>
            <a:r>
              <a:rPr lang="en-US" altLang="en-US" sz="1600" b="1" i="1" dirty="0" err="1" smtClean="0"/>
              <a:t>Aluminart</a:t>
            </a:r>
            <a:r>
              <a:rPr lang="en-US" altLang="en-US" sz="1600" b="1" i="1" dirty="0" smtClean="0"/>
              <a:t> Prods. Ltd., </a:t>
            </a:r>
            <a:r>
              <a:rPr lang="en-US" altLang="en-US" sz="1600" b="1" dirty="0" smtClean="0"/>
              <a:t>559 </a:t>
            </a:r>
            <a:r>
              <a:rPr lang="en-US" altLang="en-US" sz="1600" b="1" dirty="0" err="1" smtClean="0"/>
              <a:t>F.3d</a:t>
            </a:r>
            <a:r>
              <a:rPr lang="en-US" altLang="en-US" sz="1600" b="1" dirty="0" smtClean="0"/>
              <a:t> 1317 (Fed. Cir. 2009)</a:t>
            </a:r>
          </a:p>
          <a:p>
            <a:pPr lvl="1" eaLnBrk="1" hangingPunct="1">
              <a:lnSpc>
                <a:spcPct val="80000"/>
              </a:lnSpc>
            </a:pPr>
            <a:r>
              <a:rPr lang="en-US" altLang="en-US" sz="1400" dirty="0" smtClean="0"/>
              <a:t>Report all Office Actions (not just some) from a progeny application to a parent application</a:t>
            </a:r>
          </a:p>
          <a:p>
            <a:pPr lvl="1" eaLnBrk="1" hangingPunct="1">
              <a:lnSpc>
                <a:spcPct val="80000"/>
              </a:lnSpc>
            </a:pPr>
            <a:r>
              <a:rPr lang="en-US" altLang="en-US" sz="1400" dirty="0" smtClean="0"/>
              <a:t>Report all applicant responses in a progeny application to its parent, </a:t>
            </a:r>
            <a:r>
              <a:rPr lang="en-US" altLang="en-US" sz="1400" b="1" u="sng" dirty="0" smtClean="0"/>
              <a:t>OR</a:t>
            </a:r>
            <a:r>
              <a:rPr lang="en-US" altLang="en-US" sz="1400" dirty="0" smtClean="0"/>
              <a:t> only if there are contradictory arguments</a:t>
            </a:r>
          </a:p>
          <a:p>
            <a:pPr eaLnBrk="1" hangingPunct="1">
              <a:lnSpc>
                <a:spcPct val="80000"/>
              </a:lnSpc>
            </a:pPr>
            <a:r>
              <a:rPr lang="en-US" altLang="en-US" sz="1600" b="1" i="1" dirty="0" err="1" smtClean="0"/>
              <a:t>Therasense</a:t>
            </a:r>
            <a:endParaRPr lang="en-US" altLang="en-US" sz="1600" b="1" i="1" dirty="0" smtClean="0"/>
          </a:p>
          <a:p>
            <a:pPr lvl="1" eaLnBrk="1" hangingPunct="1">
              <a:lnSpc>
                <a:spcPct val="80000"/>
              </a:lnSpc>
            </a:pPr>
            <a:r>
              <a:rPr lang="en-US" altLang="en-US" sz="1400" dirty="0" smtClean="0"/>
              <a:t>Report contradictory arguments made in a related foreign application</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49398" y="1951037"/>
            <a:ext cx="3112404" cy="42211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0" name="Slide Number Placeholder 8"/>
          <p:cNvSpPr txBox="1">
            <a:spLocks/>
          </p:cNvSpPr>
          <p:nvPr/>
        </p:nvSpPr>
        <p:spPr>
          <a:xfrm>
            <a:off x="7010400" y="6553200"/>
            <a:ext cx="2133600" cy="24110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7C14EE-A7F4-4A68-805E-596E56B3E75C}" type="slidenum">
              <a:rPr lang="en-US" sz="1200" smtClean="0">
                <a:latin typeface="+mj-lt"/>
              </a:rPr>
              <a:pPr algn="r"/>
              <a:t>4</a:t>
            </a:fld>
            <a:endParaRPr lang="en-US" sz="1200" dirty="0">
              <a:latin typeface="+mj-lt"/>
            </a:endParaRPr>
          </a:p>
        </p:txBody>
      </p:sp>
    </p:spTree>
    <p:extLst>
      <p:ext uri="{BB962C8B-B14F-4D97-AF65-F5344CB8AC3E}">
        <p14:creationId xmlns:p14="http://schemas.microsoft.com/office/powerpoint/2010/main" val="2252046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7"/>
          <p:cNvSpPr>
            <a:spLocks noGrp="1" noChangeArrowheads="1"/>
          </p:cNvSpPr>
          <p:nvPr>
            <p:ph type="title"/>
          </p:nvPr>
        </p:nvSpPr>
        <p:spPr>
          <a:xfrm>
            <a:off x="304800" y="609600"/>
            <a:ext cx="8534400" cy="1066800"/>
          </a:xfrm>
        </p:spPr>
        <p:txBody>
          <a:bodyPr/>
          <a:lstStyle/>
          <a:p>
            <a:pPr eaLnBrk="1" hangingPunct="1"/>
            <a:r>
              <a:rPr lang="en-US" altLang="en-US" b="1" dirty="0" smtClean="0">
                <a:effectLst>
                  <a:outerShdw blurRad="38100" dist="38100" dir="2700000" algn="tl">
                    <a:srgbClr val="000000">
                      <a:alpha val="43137"/>
                    </a:srgbClr>
                  </a:outerShdw>
                </a:effectLst>
              </a:rPr>
              <a:t>“What” to report?</a:t>
            </a:r>
          </a:p>
        </p:txBody>
      </p:sp>
      <p:sp>
        <p:nvSpPr>
          <p:cNvPr id="27651" name="Rectangle 18"/>
          <p:cNvSpPr>
            <a:spLocks noGrp="1" noChangeArrowheads="1"/>
          </p:cNvSpPr>
          <p:nvPr>
            <p:ph type="body" sz="half" idx="1"/>
          </p:nvPr>
        </p:nvSpPr>
        <p:spPr>
          <a:xfrm>
            <a:off x="381000" y="1828800"/>
            <a:ext cx="4114800" cy="4648200"/>
          </a:xfrm>
        </p:spPr>
        <p:txBody>
          <a:bodyPr>
            <a:normAutofit fontScale="92500" lnSpcReduction="10000"/>
          </a:bodyPr>
          <a:lstStyle/>
          <a:p>
            <a:pPr eaLnBrk="1" hangingPunct="1">
              <a:lnSpc>
                <a:spcPct val="80000"/>
              </a:lnSpc>
            </a:pPr>
            <a:r>
              <a:rPr lang="en-US" altLang="en-US" sz="1900" dirty="0" smtClean="0"/>
              <a:t>References and materials from applications with substantially similar claims (SSCs) (</a:t>
            </a:r>
            <a:r>
              <a:rPr lang="en-US" altLang="en-US" sz="1900" i="1" dirty="0" err="1" smtClean="0"/>
              <a:t>Dayco</a:t>
            </a:r>
            <a:r>
              <a:rPr lang="en-US" altLang="en-US" sz="1900" dirty="0" smtClean="0"/>
              <a:t>)</a:t>
            </a:r>
          </a:p>
          <a:p>
            <a:pPr lvl="1" eaLnBrk="1" hangingPunct="1">
              <a:lnSpc>
                <a:spcPct val="80000"/>
              </a:lnSpc>
            </a:pPr>
            <a:r>
              <a:rPr lang="en-US" altLang="en-US" sz="1700" dirty="0" smtClean="0"/>
              <a:t>Only applications with obviousness type double patenting rejections </a:t>
            </a:r>
            <a:r>
              <a:rPr lang="en-US" altLang="en-US" sz="1700" i="1" dirty="0" smtClean="0"/>
              <a:t>OR</a:t>
            </a:r>
            <a:r>
              <a:rPr lang="en-US" altLang="en-US" sz="1700" dirty="0" smtClean="0"/>
              <a:t> applications which </a:t>
            </a:r>
            <a:r>
              <a:rPr lang="en-US" altLang="en-US" sz="1700" i="1" dirty="0" smtClean="0"/>
              <a:t>may</a:t>
            </a:r>
            <a:r>
              <a:rPr lang="en-US" altLang="en-US" sz="1700" dirty="0" smtClean="0"/>
              <a:t> have SSCs</a:t>
            </a:r>
          </a:p>
          <a:p>
            <a:pPr lvl="1" eaLnBrk="1" hangingPunct="1">
              <a:lnSpc>
                <a:spcPct val="80000"/>
              </a:lnSpc>
            </a:pPr>
            <a:endParaRPr lang="en-US" altLang="en-US" sz="1700" dirty="0" smtClean="0"/>
          </a:p>
          <a:p>
            <a:pPr eaLnBrk="1" hangingPunct="1">
              <a:lnSpc>
                <a:spcPct val="80000"/>
              </a:lnSpc>
            </a:pPr>
            <a:r>
              <a:rPr lang="en-US" altLang="en-US" sz="1900" dirty="0" smtClean="0"/>
              <a:t>References and Office Actions from applications that are not immediate progeny (</a:t>
            </a:r>
            <a:r>
              <a:rPr lang="en-US" altLang="en-US" sz="1900" i="1" dirty="0" smtClean="0"/>
              <a:t>McKesson &amp; Larson</a:t>
            </a:r>
            <a:r>
              <a:rPr lang="en-US" altLang="en-US" sz="1900" dirty="0" smtClean="0"/>
              <a:t>)</a:t>
            </a:r>
          </a:p>
          <a:p>
            <a:pPr eaLnBrk="1" hangingPunct="1">
              <a:lnSpc>
                <a:spcPct val="80000"/>
              </a:lnSpc>
            </a:pPr>
            <a:endParaRPr lang="en-US" altLang="en-US" sz="1900" dirty="0" smtClean="0"/>
          </a:p>
          <a:p>
            <a:pPr eaLnBrk="1" hangingPunct="1">
              <a:lnSpc>
                <a:spcPct val="80000"/>
              </a:lnSpc>
            </a:pPr>
            <a:r>
              <a:rPr lang="en-US" altLang="en-US" sz="1900" dirty="0" smtClean="0"/>
              <a:t>References from related foreign applications </a:t>
            </a:r>
          </a:p>
          <a:p>
            <a:pPr lvl="1" eaLnBrk="1" hangingPunct="1">
              <a:lnSpc>
                <a:spcPct val="80000"/>
              </a:lnSpc>
            </a:pPr>
            <a:r>
              <a:rPr lang="en-US" altLang="en-US" sz="1700" dirty="0" smtClean="0"/>
              <a:t>MPEP 2001.06(a); 37 CFR 1.97-1.98</a:t>
            </a:r>
          </a:p>
          <a:p>
            <a:pPr lvl="1" eaLnBrk="1" hangingPunct="1">
              <a:lnSpc>
                <a:spcPct val="80000"/>
              </a:lnSpc>
            </a:pPr>
            <a:endParaRPr lang="en-US" altLang="en-US" sz="1700" dirty="0" smtClean="0"/>
          </a:p>
          <a:p>
            <a:pPr eaLnBrk="1" hangingPunct="1">
              <a:lnSpc>
                <a:spcPct val="80000"/>
              </a:lnSpc>
            </a:pPr>
            <a:r>
              <a:rPr lang="en-US" altLang="en-US" sz="1900" dirty="0" smtClean="0"/>
              <a:t>Contradictory arguments from related foreign applications??? (</a:t>
            </a:r>
            <a:r>
              <a:rPr lang="en-US" altLang="en-US" sz="1900" i="1" dirty="0" smtClean="0"/>
              <a:t>Therasense</a:t>
            </a:r>
            <a:r>
              <a:rPr lang="en-US" altLang="en-US" sz="1900" dirty="0" smtClean="0"/>
              <a:t>)</a:t>
            </a:r>
          </a:p>
          <a:p>
            <a:pPr eaLnBrk="1" hangingPunct="1">
              <a:lnSpc>
                <a:spcPct val="80000"/>
              </a:lnSpc>
            </a:pPr>
            <a:endParaRPr lang="en-US" altLang="en-US" sz="1900" dirty="0"/>
          </a:p>
          <a:p>
            <a:pPr eaLnBrk="1" hangingPunct="1">
              <a:lnSpc>
                <a:spcPct val="80000"/>
              </a:lnSpc>
            </a:pPr>
            <a:r>
              <a:rPr lang="en-US" altLang="en-US" sz="1900" dirty="0" smtClean="0"/>
              <a:t>Materials from Litigation</a:t>
            </a:r>
          </a:p>
          <a:p>
            <a:pPr lvl="1">
              <a:lnSpc>
                <a:spcPct val="80000"/>
              </a:lnSpc>
            </a:pPr>
            <a:r>
              <a:rPr lang="en-US" altLang="en-US" sz="1500" dirty="0" smtClean="0"/>
              <a:t>MPEP 2001.06(c)</a:t>
            </a:r>
          </a:p>
          <a:p>
            <a:pPr lvl="1" eaLnBrk="1" hangingPunct="1">
              <a:lnSpc>
                <a:spcPct val="80000"/>
              </a:lnSpc>
            </a:pPr>
            <a:endParaRPr lang="en-US" altLang="en-US" sz="1400" dirty="0" smtClean="0"/>
          </a:p>
        </p:txBody>
      </p:sp>
      <p:grpSp>
        <p:nvGrpSpPr>
          <p:cNvPr id="27652" name="Group 1"/>
          <p:cNvGrpSpPr>
            <a:grpSpLocks/>
          </p:cNvGrpSpPr>
          <p:nvPr/>
        </p:nvGrpSpPr>
        <p:grpSpPr bwMode="auto">
          <a:xfrm>
            <a:off x="4724401" y="2286000"/>
            <a:ext cx="4038599" cy="3448110"/>
            <a:chOff x="4724387" y="2286000"/>
            <a:chExt cx="4038941" cy="3448110"/>
          </a:xfrm>
        </p:grpSpPr>
        <p:sp>
          <p:nvSpPr>
            <p:cNvPr id="27653" name="Text Box 4"/>
            <p:cNvSpPr txBox="1">
              <a:spLocks noChangeArrowheads="1"/>
            </p:cNvSpPr>
            <p:nvPr/>
          </p:nvSpPr>
          <p:spPr bwMode="auto">
            <a:xfrm>
              <a:off x="5035593" y="2627313"/>
              <a:ext cx="1441542"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800" b="1" dirty="0"/>
                <a:t>Parent</a:t>
              </a:r>
            </a:p>
            <a:p>
              <a:pPr eaLnBrk="1" hangingPunct="1">
                <a:spcBef>
                  <a:spcPct val="0"/>
                </a:spcBef>
                <a:buClrTx/>
                <a:buSzTx/>
                <a:buFontTx/>
                <a:buNone/>
              </a:pPr>
              <a:r>
                <a:rPr lang="en-US" altLang="en-US" sz="1800" b="1" dirty="0"/>
                <a:t>Application</a:t>
              </a:r>
            </a:p>
          </p:txBody>
        </p:sp>
        <p:sp>
          <p:nvSpPr>
            <p:cNvPr id="27654" name="Text Box 5"/>
            <p:cNvSpPr txBox="1">
              <a:spLocks noChangeArrowheads="1"/>
            </p:cNvSpPr>
            <p:nvPr/>
          </p:nvSpPr>
          <p:spPr bwMode="auto">
            <a:xfrm>
              <a:off x="4724387" y="4267200"/>
              <a:ext cx="1441542"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800" b="1" dirty="0"/>
                <a:t>Progeny </a:t>
              </a:r>
            </a:p>
            <a:p>
              <a:pPr eaLnBrk="1" hangingPunct="1">
                <a:spcBef>
                  <a:spcPct val="0"/>
                </a:spcBef>
                <a:buClrTx/>
                <a:buSzTx/>
                <a:buFontTx/>
                <a:buNone/>
              </a:pPr>
              <a:r>
                <a:rPr lang="en-US" altLang="en-US" sz="1800" b="1" dirty="0"/>
                <a:t>Application</a:t>
              </a:r>
            </a:p>
          </p:txBody>
        </p:sp>
        <p:sp>
          <p:nvSpPr>
            <p:cNvPr id="27655" name="Text Box 6"/>
            <p:cNvSpPr txBox="1">
              <a:spLocks noChangeArrowheads="1"/>
            </p:cNvSpPr>
            <p:nvPr/>
          </p:nvSpPr>
          <p:spPr bwMode="auto">
            <a:xfrm>
              <a:off x="7321786" y="4382869"/>
              <a:ext cx="1441542"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800" b="1" dirty="0"/>
                <a:t>CIP</a:t>
              </a:r>
            </a:p>
            <a:p>
              <a:pPr eaLnBrk="1" hangingPunct="1">
                <a:spcBef>
                  <a:spcPct val="0"/>
                </a:spcBef>
                <a:buClrTx/>
                <a:buSzTx/>
                <a:buFontTx/>
                <a:buNone/>
              </a:pPr>
              <a:r>
                <a:rPr lang="en-US" altLang="en-US" sz="1800" b="1" dirty="0"/>
                <a:t>Application</a:t>
              </a:r>
            </a:p>
          </p:txBody>
        </p:sp>
        <p:sp>
          <p:nvSpPr>
            <p:cNvPr id="27656" name="Line 7"/>
            <p:cNvSpPr>
              <a:spLocks noChangeShapeType="1"/>
            </p:cNvSpPr>
            <p:nvPr/>
          </p:nvSpPr>
          <p:spPr bwMode="auto">
            <a:xfrm>
              <a:off x="5562600" y="32766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7" name="Line 8"/>
            <p:cNvSpPr>
              <a:spLocks noChangeShapeType="1"/>
            </p:cNvSpPr>
            <p:nvPr/>
          </p:nvSpPr>
          <p:spPr bwMode="auto">
            <a:xfrm>
              <a:off x="6019800" y="3276600"/>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Line 9"/>
            <p:cNvSpPr>
              <a:spLocks noChangeShapeType="1"/>
            </p:cNvSpPr>
            <p:nvPr/>
          </p:nvSpPr>
          <p:spPr bwMode="auto">
            <a:xfrm>
              <a:off x="6172200" y="4648200"/>
              <a:ext cx="1143000" cy="762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9" name="Line 10"/>
            <p:cNvSpPr>
              <a:spLocks noChangeShapeType="1"/>
            </p:cNvSpPr>
            <p:nvPr/>
          </p:nvSpPr>
          <p:spPr bwMode="auto">
            <a:xfrm flipV="1">
              <a:off x="5715000" y="3276600"/>
              <a:ext cx="0" cy="990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Text Box 11"/>
            <p:cNvSpPr txBox="1">
              <a:spLocks noChangeArrowheads="1"/>
            </p:cNvSpPr>
            <p:nvPr/>
          </p:nvSpPr>
          <p:spPr bwMode="auto">
            <a:xfrm>
              <a:off x="5156689" y="5334000"/>
              <a:ext cx="3530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2000" b="1" dirty="0">
                  <a:solidFill>
                    <a:srgbClr val="FF3300"/>
                  </a:solidFill>
                  <a:effectLst>
                    <a:outerShdw blurRad="38100" dist="38100" dir="2700000" algn="tl">
                      <a:srgbClr val="000000">
                        <a:alpha val="43137"/>
                      </a:srgbClr>
                    </a:outerShdw>
                  </a:effectLst>
                </a:rPr>
                <a:t>RED</a:t>
              </a:r>
              <a:r>
                <a:rPr lang="en-US" altLang="en-US" sz="1800" dirty="0"/>
                <a:t> </a:t>
              </a:r>
              <a:r>
                <a:rPr lang="en-US" altLang="en-US" sz="1800" b="1" dirty="0"/>
                <a:t>= reporting requirements</a:t>
              </a:r>
            </a:p>
          </p:txBody>
        </p:sp>
        <p:sp>
          <p:nvSpPr>
            <p:cNvPr id="27661" name="Text Box 12"/>
            <p:cNvSpPr txBox="1">
              <a:spLocks noChangeArrowheads="1"/>
            </p:cNvSpPr>
            <p:nvPr/>
          </p:nvSpPr>
          <p:spPr bwMode="auto">
            <a:xfrm>
              <a:off x="7162800" y="2286000"/>
              <a:ext cx="1505668" cy="92333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800" b="1" dirty="0"/>
                <a:t>Application </a:t>
              </a:r>
            </a:p>
            <a:p>
              <a:pPr eaLnBrk="1" hangingPunct="1">
                <a:spcBef>
                  <a:spcPct val="0"/>
                </a:spcBef>
                <a:buClrTx/>
                <a:buSzTx/>
                <a:buFontTx/>
                <a:buNone/>
              </a:pPr>
              <a:r>
                <a:rPr lang="en-US" altLang="en-US" sz="1800" b="1" dirty="0"/>
                <a:t>with </a:t>
              </a:r>
              <a:r>
                <a:rPr lang="en-US" altLang="en-US" sz="1800" b="1" dirty="0" err="1"/>
                <a:t>OTDP</a:t>
              </a:r>
              <a:r>
                <a:rPr lang="en-US" altLang="en-US" sz="1800" b="1" dirty="0"/>
                <a:t> </a:t>
              </a:r>
            </a:p>
            <a:p>
              <a:pPr eaLnBrk="1" hangingPunct="1">
                <a:spcBef>
                  <a:spcPct val="0"/>
                </a:spcBef>
                <a:buClrTx/>
                <a:buSzTx/>
                <a:buFontTx/>
                <a:buNone/>
              </a:pPr>
              <a:r>
                <a:rPr lang="en-US" altLang="en-US" sz="1800" b="1" dirty="0"/>
                <a:t>rejection</a:t>
              </a:r>
            </a:p>
          </p:txBody>
        </p:sp>
        <p:sp>
          <p:nvSpPr>
            <p:cNvPr id="27662" name="Line 13"/>
            <p:cNvSpPr>
              <a:spLocks noChangeShapeType="1"/>
            </p:cNvSpPr>
            <p:nvPr/>
          </p:nvSpPr>
          <p:spPr bwMode="auto">
            <a:xfrm flipV="1">
              <a:off x="6477000" y="2667000"/>
              <a:ext cx="685800" cy="3048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18" name="Slide Number Placeholder 8"/>
          <p:cNvSpPr txBox="1">
            <a:spLocks/>
          </p:cNvSpPr>
          <p:nvPr/>
        </p:nvSpPr>
        <p:spPr>
          <a:xfrm>
            <a:off x="7010400" y="65690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7C14EE-A7F4-4A68-805E-596E56B3E75C}" type="slidenum">
              <a:rPr lang="en-US" sz="1200" smtClean="0">
                <a:latin typeface="+mj-lt"/>
              </a:rPr>
              <a:pPr algn="r"/>
              <a:t>5</a:t>
            </a:fld>
            <a:endParaRPr lang="en-US" sz="1200" dirty="0">
              <a:latin typeface="+mj-lt"/>
            </a:endParaRPr>
          </a:p>
        </p:txBody>
      </p:sp>
    </p:spTree>
    <p:extLst>
      <p:ext uri="{BB962C8B-B14F-4D97-AF65-F5344CB8AC3E}">
        <p14:creationId xmlns:p14="http://schemas.microsoft.com/office/powerpoint/2010/main" val="1187038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448" y="-27709"/>
            <a:ext cx="2971552" cy="185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22"/>
          <p:cNvSpPr>
            <a:spLocks noGrp="1" noChangeArrowheads="1"/>
          </p:cNvSpPr>
          <p:nvPr>
            <p:ph type="title"/>
          </p:nvPr>
        </p:nvSpPr>
        <p:spPr>
          <a:xfrm>
            <a:off x="457200" y="533400"/>
            <a:ext cx="8229600" cy="1143000"/>
          </a:xfrm>
        </p:spPr>
        <p:txBody>
          <a:bodyPr/>
          <a:lstStyle/>
          <a:p>
            <a:pPr algn="l" eaLnBrk="1" hangingPunct="1"/>
            <a:r>
              <a:rPr lang="en-US" altLang="en-US" b="1" dirty="0" smtClean="0">
                <a:effectLst>
                  <a:outerShdw blurRad="38100" dist="38100" dir="2700000" algn="tl">
                    <a:srgbClr val="000000">
                      <a:alpha val="43137"/>
                    </a:srgbClr>
                  </a:outerShdw>
                </a:effectLst>
              </a:rPr>
              <a:t>“When” to report?</a:t>
            </a:r>
          </a:p>
        </p:txBody>
      </p:sp>
      <p:grpSp>
        <p:nvGrpSpPr>
          <p:cNvPr id="20483" name="Group 1"/>
          <p:cNvGrpSpPr>
            <a:grpSpLocks/>
          </p:cNvGrpSpPr>
          <p:nvPr/>
        </p:nvGrpSpPr>
        <p:grpSpPr bwMode="auto">
          <a:xfrm>
            <a:off x="387380" y="1828800"/>
            <a:ext cx="8299420" cy="2909888"/>
            <a:chOff x="387380" y="1828800"/>
            <a:chExt cx="8299420" cy="2909888"/>
          </a:xfrm>
        </p:grpSpPr>
        <p:sp>
          <p:nvSpPr>
            <p:cNvPr id="20485" name="Line 3"/>
            <p:cNvSpPr>
              <a:spLocks noChangeShapeType="1"/>
            </p:cNvSpPr>
            <p:nvPr/>
          </p:nvSpPr>
          <p:spPr bwMode="auto">
            <a:xfrm>
              <a:off x="1600200" y="2819400"/>
              <a:ext cx="6172200" cy="0"/>
            </a:xfrm>
            <a:prstGeom prst="line">
              <a:avLst/>
            </a:prstGeom>
            <a:noFill/>
            <a:ln w="412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Text Box 4"/>
            <p:cNvSpPr txBox="1">
              <a:spLocks noChangeArrowheads="1"/>
            </p:cNvSpPr>
            <p:nvPr/>
          </p:nvSpPr>
          <p:spPr bwMode="auto">
            <a:xfrm>
              <a:off x="7796813" y="2667000"/>
              <a:ext cx="889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800" b="1" dirty="0">
                  <a:solidFill>
                    <a:srgbClr val="FFFF00"/>
                  </a:solidFill>
                </a:rPr>
                <a:t>Patent</a:t>
              </a:r>
            </a:p>
          </p:txBody>
        </p:sp>
        <p:sp>
          <p:nvSpPr>
            <p:cNvPr id="20487" name="Text Box 5"/>
            <p:cNvSpPr txBox="1">
              <a:spLocks noChangeArrowheads="1"/>
            </p:cNvSpPr>
            <p:nvPr/>
          </p:nvSpPr>
          <p:spPr bwMode="auto">
            <a:xfrm>
              <a:off x="2133600" y="2124075"/>
              <a:ext cx="1031875"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400"/>
                <a:t>Restriction</a:t>
              </a:r>
            </a:p>
          </p:txBody>
        </p:sp>
        <p:sp>
          <p:nvSpPr>
            <p:cNvPr id="20488" name="Text Box 6"/>
            <p:cNvSpPr txBox="1">
              <a:spLocks noChangeArrowheads="1"/>
            </p:cNvSpPr>
            <p:nvPr/>
          </p:nvSpPr>
          <p:spPr bwMode="auto">
            <a:xfrm>
              <a:off x="3581400" y="2209800"/>
              <a:ext cx="68738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400"/>
                <a:t>1</a:t>
              </a:r>
              <a:r>
                <a:rPr lang="en-US" altLang="en-US" sz="1400" baseline="30000"/>
                <a:t>st</a:t>
              </a:r>
              <a:r>
                <a:rPr lang="en-US" altLang="en-US" sz="1400"/>
                <a:t> OA</a:t>
              </a:r>
            </a:p>
          </p:txBody>
        </p:sp>
        <p:sp>
          <p:nvSpPr>
            <p:cNvPr id="20489" name="Text Box 7"/>
            <p:cNvSpPr txBox="1">
              <a:spLocks noChangeArrowheads="1"/>
            </p:cNvSpPr>
            <p:nvPr/>
          </p:nvSpPr>
          <p:spPr bwMode="auto">
            <a:xfrm>
              <a:off x="5029200" y="2209800"/>
              <a:ext cx="558800"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400"/>
                <a:t>FOA</a:t>
              </a:r>
            </a:p>
          </p:txBody>
        </p:sp>
        <p:sp>
          <p:nvSpPr>
            <p:cNvPr id="20490" name="Text Box 8"/>
            <p:cNvSpPr txBox="1">
              <a:spLocks noChangeArrowheads="1"/>
            </p:cNvSpPr>
            <p:nvPr/>
          </p:nvSpPr>
          <p:spPr bwMode="auto">
            <a:xfrm>
              <a:off x="6324600" y="1828800"/>
              <a:ext cx="1066800" cy="739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algn="ctr" eaLnBrk="1" hangingPunct="1">
                <a:spcBef>
                  <a:spcPct val="0"/>
                </a:spcBef>
                <a:buClrTx/>
                <a:buSzTx/>
                <a:buFontTx/>
                <a:buNone/>
              </a:pPr>
              <a:r>
                <a:rPr lang="en-US" altLang="en-US" sz="1400"/>
                <a:t>Payment of Issue Fee</a:t>
              </a:r>
            </a:p>
          </p:txBody>
        </p:sp>
        <p:sp>
          <p:nvSpPr>
            <p:cNvPr id="20491" name="Text Box 9"/>
            <p:cNvSpPr txBox="1">
              <a:spLocks noChangeArrowheads="1"/>
            </p:cNvSpPr>
            <p:nvPr/>
          </p:nvSpPr>
          <p:spPr bwMode="auto">
            <a:xfrm>
              <a:off x="387380" y="2554069"/>
              <a:ext cx="14414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algn="ctr" eaLnBrk="1" hangingPunct="1">
                <a:spcBef>
                  <a:spcPct val="0"/>
                </a:spcBef>
                <a:buClrTx/>
                <a:buSzTx/>
                <a:buFontTx/>
                <a:buNone/>
              </a:pPr>
              <a:r>
                <a:rPr lang="en-US" altLang="en-US" sz="1800" b="1" dirty="0">
                  <a:solidFill>
                    <a:srgbClr val="FFFF00"/>
                  </a:solidFill>
                </a:rPr>
                <a:t>File</a:t>
              </a:r>
            </a:p>
            <a:p>
              <a:pPr algn="ctr" eaLnBrk="1" hangingPunct="1">
                <a:spcBef>
                  <a:spcPct val="0"/>
                </a:spcBef>
                <a:buClrTx/>
                <a:buSzTx/>
                <a:buFontTx/>
                <a:buNone/>
              </a:pPr>
              <a:r>
                <a:rPr lang="en-US" altLang="en-US" sz="1800" b="1" dirty="0">
                  <a:solidFill>
                    <a:srgbClr val="FFFF00"/>
                  </a:solidFill>
                </a:rPr>
                <a:t>Application</a:t>
              </a:r>
            </a:p>
          </p:txBody>
        </p:sp>
        <p:sp>
          <p:nvSpPr>
            <p:cNvPr id="20492" name="Line 10"/>
            <p:cNvSpPr>
              <a:spLocks noChangeShapeType="1"/>
            </p:cNvSpPr>
            <p:nvPr/>
          </p:nvSpPr>
          <p:spPr bwMode="auto">
            <a:xfrm>
              <a:off x="2667000" y="2438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Text Box 11"/>
            <p:cNvSpPr txBox="1">
              <a:spLocks noChangeArrowheads="1"/>
            </p:cNvSpPr>
            <p:nvPr/>
          </p:nvSpPr>
          <p:spPr bwMode="auto">
            <a:xfrm>
              <a:off x="1295400" y="3505200"/>
              <a:ext cx="24050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200"/>
                <a:t>File IDS without</a:t>
              </a:r>
            </a:p>
            <a:p>
              <a:pPr eaLnBrk="1" hangingPunct="1">
                <a:spcBef>
                  <a:spcPct val="0"/>
                </a:spcBef>
                <a:buClrTx/>
                <a:buSzTx/>
                <a:buFontTx/>
                <a:buNone/>
              </a:pPr>
              <a:r>
                <a:rPr lang="en-US" altLang="en-US" sz="1200"/>
                <a:t>fees or certifications</a:t>
              </a:r>
            </a:p>
            <a:p>
              <a:pPr eaLnBrk="1" hangingPunct="1">
                <a:spcBef>
                  <a:spcPct val="0"/>
                </a:spcBef>
                <a:buClrTx/>
                <a:buSzTx/>
                <a:buFontTx/>
                <a:buNone/>
              </a:pPr>
              <a:r>
                <a:rPr lang="en-US" altLang="en-US" sz="1200"/>
                <a:t>if before 1</a:t>
              </a:r>
              <a:r>
                <a:rPr lang="en-US" altLang="en-US" sz="1200" baseline="30000"/>
                <a:t>st</a:t>
              </a:r>
              <a:r>
                <a:rPr lang="en-US" altLang="en-US" sz="1200"/>
                <a:t> OA or 3 months</a:t>
              </a:r>
            </a:p>
            <a:p>
              <a:pPr eaLnBrk="1" hangingPunct="1">
                <a:spcBef>
                  <a:spcPct val="0"/>
                </a:spcBef>
                <a:buClrTx/>
                <a:buSzTx/>
                <a:buFontTx/>
                <a:buNone/>
              </a:pPr>
              <a:r>
                <a:rPr lang="en-US" altLang="en-US" sz="1200"/>
                <a:t>from filing the application or RCE</a:t>
              </a:r>
            </a:p>
          </p:txBody>
        </p:sp>
        <p:sp>
          <p:nvSpPr>
            <p:cNvPr id="20494" name="Line 12"/>
            <p:cNvSpPr>
              <a:spLocks noChangeShapeType="1"/>
            </p:cNvSpPr>
            <p:nvPr/>
          </p:nvSpPr>
          <p:spPr bwMode="auto">
            <a:xfrm>
              <a:off x="3962400" y="2514600"/>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13"/>
            <p:cNvSpPr>
              <a:spLocks noChangeShapeType="1"/>
            </p:cNvSpPr>
            <p:nvPr/>
          </p:nvSpPr>
          <p:spPr bwMode="auto">
            <a:xfrm>
              <a:off x="2057400" y="3352800"/>
              <a:ext cx="19050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14"/>
            <p:cNvSpPr>
              <a:spLocks noChangeShapeType="1"/>
            </p:cNvSpPr>
            <p:nvPr/>
          </p:nvSpPr>
          <p:spPr bwMode="auto">
            <a:xfrm>
              <a:off x="5334000" y="2514600"/>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Line 15"/>
            <p:cNvSpPr>
              <a:spLocks noChangeShapeType="1"/>
            </p:cNvSpPr>
            <p:nvPr/>
          </p:nvSpPr>
          <p:spPr bwMode="auto">
            <a:xfrm>
              <a:off x="6934200" y="2590800"/>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Line 16"/>
            <p:cNvSpPr>
              <a:spLocks noChangeShapeType="1"/>
            </p:cNvSpPr>
            <p:nvPr/>
          </p:nvSpPr>
          <p:spPr bwMode="auto">
            <a:xfrm>
              <a:off x="3962400" y="3581400"/>
              <a:ext cx="1371600" cy="0"/>
            </a:xfrm>
            <a:prstGeom prst="line">
              <a:avLst/>
            </a:prstGeom>
            <a:noFill/>
            <a:ln w="25400">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Text Box 17"/>
            <p:cNvSpPr txBox="1">
              <a:spLocks noChangeArrowheads="1"/>
            </p:cNvSpPr>
            <p:nvPr/>
          </p:nvSpPr>
          <p:spPr bwMode="auto">
            <a:xfrm>
              <a:off x="3962400" y="3733800"/>
              <a:ext cx="137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200"/>
                <a:t>File IDS with $180 fee</a:t>
              </a:r>
            </a:p>
            <a:p>
              <a:pPr eaLnBrk="1" hangingPunct="1">
                <a:spcBef>
                  <a:spcPct val="0"/>
                </a:spcBef>
                <a:buClrTx/>
                <a:buSzTx/>
                <a:buFontTx/>
                <a:buNone/>
              </a:pPr>
              <a:r>
                <a:rPr lang="en-US" altLang="en-US" sz="1200" b="1" i="1" u="sng"/>
                <a:t>or</a:t>
              </a:r>
              <a:r>
                <a:rPr lang="en-US" altLang="en-US" sz="1200"/>
                <a:t> make the certification under § 1.97(e)</a:t>
              </a:r>
            </a:p>
          </p:txBody>
        </p:sp>
        <p:sp>
          <p:nvSpPr>
            <p:cNvPr id="20500" name="Line 18"/>
            <p:cNvSpPr>
              <a:spLocks noChangeShapeType="1"/>
            </p:cNvSpPr>
            <p:nvPr/>
          </p:nvSpPr>
          <p:spPr bwMode="auto">
            <a:xfrm>
              <a:off x="5334000" y="3352800"/>
              <a:ext cx="1600200" cy="0"/>
            </a:xfrm>
            <a:prstGeom prst="line">
              <a:avLst/>
            </a:prstGeom>
            <a:noFill/>
            <a:ln w="254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1" name="Text Box 19"/>
            <p:cNvSpPr txBox="1">
              <a:spLocks noChangeArrowheads="1"/>
            </p:cNvSpPr>
            <p:nvPr/>
          </p:nvSpPr>
          <p:spPr bwMode="auto">
            <a:xfrm>
              <a:off x="6934200" y="3505200"/>
              <a:ext cx="10064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200"/>
                <a:t>After paying the issue fee no IDS will be considered</a:t>
              </a:r>
            </a:p>
          </p:txBody>
        </p:sp>
        <p:sp>
          <p:nvSpPr>
            <p:cNvPr id="20502" name="Text Box 20"/>
            <p:cNvSpPr txBox="1">
              <a:spLocks noChangeArrowheads="1"/>
            </p:cNvSpPr>
            <p:nvPr/>
          </p:nvSpPr>
          <p:spPr bwMode="auto">
            <a:xfrm>
              <a:off x="5394325" y="3690938"/>
              <a:ext cx="1463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200"/>
                <a:t>File IDS with fee </a:t>
              </a:r>
              <a:r>
                <a:rPr lang="en-US" altLang="en-US" sz="1200" b="1" i="1" u="sng"/>
                <a:t>and</a:t>
              </a:r>
              <a:r>
                <a:rPr lang="en-US" altLang="en-US" sz="1200"/>
                <a:t> make the certification under § 1.97(e)</a:t>
              </a:r>
            </a:p>
          </p:txBody>
        </p:sp>
      </p:grpSp>
      <p:sp>
        <p:nvSpPr>
          <p:cNvPr id="20484" name="Text Box 21"/>
          <p:cNvSpPr txBox="1">
            <a:spLocks noChangeArrowheads="1"/>
          </p:cNvSpPr>
          <p:nvPr/>
        </p:nvSpPr>
        <p:spPr bwMode="auto">
          <a:xfrm>
            <a:off x="387380" y="5210174"/>
            <a:ext cx="8468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6pPr>
            <a:lvl7pPr marL="29718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7pPr>
            <a:lvl8pPr marL="34290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8pPr>
            <a:lvl9pPr marL="3886200" indent="-228600" eaLnBrk="0" fontAlgn="base" hangingPunct="0">
              <a:spcBef>
                <a:spcPct val="20000"/>
              </a:spcBef>
              <a:spcAft>
                <a:spcPct val="0"/>
              </a:spcAft>
              <a:buClr>
                <a:srgbClr val="FF9900"/>
              </a:buClr>
              <a:buSzPct val="85000"/>
              <a:buFont typeface="Arial" charset="0"/>
              <a:buChar char="&gt;"/>
              <a:defRPr sz="2800">
                <a:solidFill>
                  <a:schemeClr val="tx1"/>
                </a:solidFill>
                <a:latin typeface="Arial" charset="0"/>
              </a:defRPr>
            </a:lvl9pPr>
          </a:lstStyle>
          <a:p>
            <a:pPr eaLnBrk="1" hangingPunct="1">
              <a:spcBef>
                <a:spcPct val="0"/>
              </a:spcBef>
              <a:buClrTx/>
              <a:buSzTx/>
              <a:buFontTx/>
              <a:buNone/>
            </a:pPr>
            <a:r>
              <a:rPr lang="en-US" altLang="en-US" sz="1800" dirty="0"/>
              <a:t>Duty of </a:t>
            </a:r>
            <a:r>
              <a:rPr lang="en-US" altLang="en-US" sz="1800" dirty="0" smtClean="0"/>
              <a:t>candor under Rule 56  </a:t>
            </a:r>
            <a:r>
              <a:rPr lang="en-US" altLang="en-US" sz="1800" dirty="0"/>
              <a:t>ends with patent issuance.  37 CFR §§ 1.56 &amp; 1.98</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28"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6</a:t>
            </a:fld>
            <a:endParaRPr lang="en-US" dirty="0">
              <a:latin typeface="+mj-lt"/>
            </a:endParaRPr>
          </a:p>
        </p:txBody>
      </p:sp>
    </p:spTree>
    <p:extLst>
      <p:ext uri="{BB962C8B-B14F-4D97-AF65-F5344CB8AC3E}">
        <p14:creationId xmlns:p14="http://schemas.microsoft.com/office/powerpoint/2010/main" val="703658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flipV="1">
            <a:off x="8077198" y="2061191"/>
            <a:ext cx="0" cy="1278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400798" y="2056471"/>
            <a:ext cx="0" cy="1278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924473" y="2019957"/>
            <a:ext cx="1" cy="3643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724398" y="2056471"/>
            <a:ext cx="0" cy="2353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379381" y="2074547"/>
            <a:ext cx="0" cy="1884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3962398" y="2074547"/>
            <a:ext cx="0" cy="1560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581398" y="2074546"/>
            <a:ext cx="0" cy="1039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7" name="Straight Connector 3076"/>
          <p:cNvCxnSpPr/>
          <p:nvPr/>
        </p:nvCxnSpPr>
        <p:spPr>
          <a:xfrm flipV="1">
            <a:off x="2637544" y="2102427"/>
            <a:ext cx="0" cy="3665397"/>
          </a:xfrm>
          <a:prstGeom prst="line">
            <a:avLst/>
          </a:prstGeom>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600198" y="2331629"/>
            <a:ext cx="762000" cy="782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normAutofit fontScale="90000"/>
          </a:bodyPr>
          <a:lstStyle/>
          <a:p>
            <a:r>
              <a:rPr lang="en-US" b="1" dirty="0" smtClean="0">
                <a:effectLst>
                  <a:outerShdw blurRad="38100" dist="38100" dir="2700000" algn="tl">
                    <a:srgbClr val="000000">
                      <a:alpha val="43137"/>
                    </a:srgbClr>
                  </a:outerShdw>
                </a:effectLst>
              </a:rPr>
              <a:t>Patent Grant Time Line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Global Prosecution Twister</a:t>
            </a:r>
            <a:endParaRPr lang="en-US" b="1" dirty="0">
              <a:effectLst>
                <a:outerShdw blurRad="38100" dist="38100" dir="2700000" algn="tl">
                  <a:srgbClr val="000000">
                    <a:alpha val="43137"/>
                  </a:srgbClr>
                </a:outerShdw>
              </a:effectLst>
            </a:endParaRPr>
          </a:p>
        </p:txBody>
      </p:sp>
      <p:cxnSp>
        <p:nvCxnSpPr>
          <p:cNvPr id="4" name="Straight Arrow Connector 3"/>
          <p:cNvCxnSpPr/>
          <p:nvPr/>
        </p:nvCxnSpPr>
        <p:spPr>
          <a:xfrm flipV="1">
            <a:off x="266699" y="2043116"/>
            <a:ext cx="8382000"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0198" y="1706189"/>
            <a:ext cx="997389" cy="369332"/>
          </a:xfrm>
          <a:prstGeom prst="rect">
            <a:avLst/>
          </a:prstGeom>
          <a:noFill/>
        </p:spPr>
        <p:txBody>
          <a:bodyPr wrap="none" rtlCol="0">
            <a:spAutoFit/>
          </a:bodyPr>
          <a:lstStyle/>
          <a:p>
            <a:r>
              <a:rPr lang="en-US" b="1" dirty="0" smtClean="0">
                <a:solidFill>
                  <a:srgbClr val="FFFF00"/>
                </a:solidFill>
              </a:rPr>
              <a:t>12 </a:t>
            </a:r>
            <a:r>
              <a:rPr lang="en-US" sz="1200" b="1" dirty="0" smtClean="0">
                <a:solidFill>
                  <a:srgbClr val="FFFF00"/>
                </a:solidFill>
              </a:rPr>
              <a:t>months</a:t>
            </a:r>
            <a:endParaRPr lang="en-US" sz="1200" b="1" dirty="0">
              <a:solidFill>
                <a:srgbClr val="FFFF00"/>
              </a:solidFill>
            </a:endParaRPr>
          </a:p>
        </p:txBody>
      </p:sp>
      <p:sp>
        <p:nvSpPr>
          <p:cNvPr id="3078" name="Rounded Rectangle 3077"/>
          <p:cNvSpPr/>
          <p:nvPr/>
        </p:nvSpPr>
        <p:spPr>
          <a:xfrm>
            <a:off x="3430245" y="2255700"/>
            <a:ext cx="802977"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715165" y="2393774"/>
            <a:ext cx="553358" cy="646331"/>
          </a:xfrm>
          <a:prstGeom prst="rect">
            <a:avLst/>
          </a:prstGeom>
          <a:noFill/>
        </p:spPr>
        <p:txBody>
          <a:bodyPr wrap="none" rtlCol="0">
            <a:spAutoFit/>
          </a:bodyPr>
          <a:lstStyle/>
          <a:p>
            <a:pPr algn="ctr"/>
            <a:r>
              <a:rPr lang="en-US" dirty="0" smtClean="0"/>
              <a:t>US</a:t>
            </a:r>
          </a:p>
          <a:p>
            <a:pPr algn="ctr"/>
            <a:r>
              <a:rPr lang="en-US" dirty="0" smtClean="0"/>
              <a:t>app</a:t>
            </a:r>
            <a:endParaRPr lang="en-US" dirty="0"/>
          </a:p>
        </p:txBody>
      </p:sp>
      <p:sp>
        <p:nvSpPr>
          <p:cNvPr id="29" name="Rounded Rectangle 28"/>
          <p:cNvSpPr/>
          <p:nvPr/>
        </p:nvSpPr>
        <p:spPr>
          <a:xfrm>
            <a:off x="2819398" y="4613555"/>
            <a:ext cx="1578098"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1600198" y="4890554"/>
            <a:ext cx="1105958"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5" name="Rounded Rectangle 3074"/>
          <p:cNvSpPr/>
          <p:nvPr/>
        </p:nvSpPr>
        <p:spPr>
          <a:xfrm>
            <a:off x="2252369" y="5754469"/>
            <a:ext cx="107583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395816" y="2122410"/>
            <a:ext cx="850747" cy="923330"/>
          </a:xfrm>
          <a:prstGeom prst="rect">
            <a:avLst/>
          </a:prstGeom>
          <a:noFill/>
        </p:spPr>
        <p:txBody>
          <a:bodyPr wrap="none" rtlCol="0">
            <a:spAutoFit/>
          </a:bodyPr>
          <a:lstStyle/>
          <a:p>
            <a:pPr algn="ctr"/>
            <a:r>
              <a:rPr lang="en-US" dirty="0" smtClean="0"/>
              <a:t>USPN</a:t>
            </a:r>
          </a:p>
          <a:p>
            <a:pPr algn="ctr"/>
            <a:r>
              <a:rPr lang="en-US" dirty="0" smtClean="0"/>
              <a:t>Grants</a:t>
            </a:r>
          </a:p>
          <a:p>
            <a:pPr algn="ctr"/>
            <a:r>
              <a:rPr lang="en-US" sz="1600" i="1" dirty="0" smtClean="0"/>
              <a:t>unless</a:t>
            </a:r>
            <a:endParaRPr lang="en-US" sz="1600" i="1" dirty="0"/>
          </a:p>
        </p:txBody>
      </p:sp>
      <p:sp>
        <p:nvSpPr>
          <p:cNvPr id="10" name="TextBox 9"/>
          <p:cNvSpPr txBox="1"/>
          <p:nvPr/>
        </p:nvSpPr>
        <p:spPr>
          <a:xfrm>
            <a:off x="3352800" y="1650625"/>
            <a:ext cx="3657600" cy="369332"/>
          </a:xfrm>
          <a:prstGeom prst="rect">
            <a:avLst/>
          </a:prstGeom>
          <a:noFill/>
        </p:spPr>
        <p:txBody>
          <a:bodyPr wrap="square" rtlCol="0">
            <a:spAutoFit/>
          </a:bodyPr>
          <a:lstStyle/>
          <a:p>
            <a:r>
              <a:rPr lang="en-US" b="1" dirty="0" smtClean="0">
                <a:solidFill>
                  <a:srgbClr val="FFFF00"/>
                </a:solidFill>
              </a:rPr>
              <a:t>4-5 </a:t>
            </a:r>
            <a:r>
              <a:rPr lang="en-US" sz="1200" b="1" dirty="0" smtClean="0">
                <a:solidFill>
                  <a:srgbClr val="FFFF00"/>
                </a:solidFill>
              </a:rPr>
              <a:t>years unless you have the RCE 2 </a:t>
            </a:r>
            <a:r>
              <a:rPr lang="en-US" sz="1200" b="1" dirty="0" err="1" smtClean="0">
                <a:solidFill>
                  <a:srgbClr val="FFFF00"/>
                </a:solidFill>
              </a:rPr>
              <a:t>yr</a:t>
            </a:r>
            <a:r>
              <a:rPr lang="en-US" sz="1200" b="1" dirty="0" smtClean="0">
                <a:solidFill>
                  <a:srgbClr val="FFFF00"/>
                </a:solidFill>
              </a:rPr>
              <a:t> reboot </a:t>
            </a:r>
            <a:endParaRPr lang="en-US" sz="1200" b="1" dirty="0">
              <a:solidFill>
                <a:srgbClr val="FFFF00"/>
              </a:solidFill>
            </a:endParaRPr>
          </a:p>
        </p:txBody>
      </p:sp>
      <p:sp>
        <p:nvSpPr>
          <p:cNvPr id="3080" name="Rounded Rectangle 3079"/>
          <p:cNvSpPr/>
          <p:nvPr/>
        </p:nvSpPr>
        <p:spPr>
          <a:xfrm>
            <a:off x="3124198" y="3040105"/>
            <a:ext cx="1929054" cy="352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744436" y="4613555"/>
            <a:ext cx="1751362" cy="923330"/>
          </a:xfrm>
          <a:prstGeom prst="rect">
            <a:avLst/>
          </a:prstGeom>
          <a:noFill/>
        </p:spPr>
        <p:txBody>
          <a:bodyPr wrap="square" rtlCol="0">
            <a:spAutoFit/>
          </a:bodyPr>
          <a:lstStyle/>
          <a:p>
            <a:pPr algn="ctr"/>
            <a:r>
              <a:rPr lang="en-US" dirty="0" smtClean="0"/>
              <a:t>PCT enters national stage</a:t>
            </a:r>
          </a:p>
          <a:p>
            <a:pPr algn="ctr"/>
            <a:r>
              <a:rPr lang="en-US" dirty="0" smtClean="0"/>
              <a:t>30-31 mos</a:t>
            </a:r>
            <a:endParaRPr lang="en-US" dirty="0"/>
          </a:p>
        </p:txBody>
      </p:sp>
      <p:sp>
        <p:nvSpPr>
          <p:cNvPr id="12" name="TextBox 11"/>
          <p:cNvSpPr txBox="1"/>
          <p:nvPr/>
        </p:nvSpPr>
        <p:spPr>
          <a:xfrm>
            <a:off x="1559199" y="4890554"/>
            <a:ext cx="1260201" cy="369332"/>
          </a:xfrm>
          <a:prstGeom prst="rect">
            <a:avLst/>
          </a:prstGeom>
          <a:noFill/>
        </p:spPr>
        <p:txBody>
          <a:bodyPr wrap="square" rtlCol="0">
            <a:spAutoFit/>
          </a:bodyPr>
          <a:lstStyle/>
          <a:p>
            <a:r>
              <a:rPr lang="en-US" dirty="0" smtClean="0"/>
              <a:t>PCT filed</a:t>
            </a:r>
          </a:p>
        </p:txBody>
      </p:sp>
      <p:sp>
        <p:nvSpPr>
          <p:cNvPr id="3081" name="Rounded Rectangle 3080"/>
          <p:cNvSpPr/>
          <p:nvPr/>
        </p:nvSpPr>
        <p:spPr>
          <a:xfrm>
            <a:off x="3728316" y="3450313"/>
            <a:ext cx="1834284"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2" name="Rounded Rectangle 3081"/>
          <p:cNvSpPr/>
          <p:nvPr/>
        </p:nvSpPr>
        <p:spPr>
          <a:xfrm>
            <a:off x="3430245" y="3964602"/>
            <a:ext cx="1954959" cy="303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164100" y="5754469"/>
            <a:ext cx="1210588" cy="646331"/>
          </a:xfrm>
          <a:prstGeom prst="rect">
            <a:avLst/>
          </a:prstGeom>
          <a:noFill/>
        </p:spPr>
        <p:txBody>
          <a:bodyPr wrap="none" rtlCol="0">
            <a:spAutoFit/>
          </a:bodyPr>
          <a:lstStyle/>
          <a:p>
            <a:pPr algn="ctr"/>
            <a:r>
              <a:rPr lang="en-US" dirty="0" smtClean="0"/>
              <a:t>ISR issued</a:t>
            </a:r>
          </a:p>
          <a:p>
            <a:pPr algn="ctr"/>
            <a:r>
              <a:rPr lang="en-US" dirty="0" smtClean="0"/>
              <a:t>~19 mos.</a:t>
            </a:r>
            <a:endParaRPr lang="en-US" dirty="0"/>
          </a:p>
        </p:txBody>
      </p:sp>
      <p:sp>
        <p:nvSpPr>
          <p:cNvPr id="14" name="TextBox 13"/>
          <p:cNvSpPr txBox="1"/>
          <p:nvPr/>
        </p:nvSpPr>
        <p:spPr>
          <a:xfrm>
            <a:off x="3390841" y="3048000"/>
            <a:ext cx="1562159" cy="307777"/>
          </a:xfrm>
          <a:prstGeom prst="rect">
            <a:avLst/>
          </a:prstGeom>
          <a:noFill/>
        </p:spPr>
        <p:txBody>
          <a:bodyPr wrap="none" rtlCol="0">
            <a:spAutoFit/>
          </a:bodyPr>
          <a:lstStyle/>
          <a:p>
            <a:r>
              <a:rPr lang="en-US" sz="1400" dirty="0" smtClean="0"/>
              <a:t>EP/CN pros starts</a:t>
            </a:r>
            <a:endParaRPr lang="en-US" sz="1400" dirty="0"/>
          </a:p>
        </p:txBody>
      </p:sp>
      <p:sp>
        <p:nvSpPr>
          <p:cNvPr id="3083" name="Rounded Rectangle 3082"/>
          <p:cNvSpPr/>
          <p:nvPr/>
        </p:nvSpPr>
        <p:spPr>
          <a:xfrm>
            <a:off x="4578293" y="4333379"/>
            <a:ext cx="1441505"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4" name="Rounded Rectangle 3083"/>
          <p:cNvSpPr/>
          <p:nvPr/>
        </p:nvSpPr>
        <p:spPr>
          <a:xfrm>
            <a:off x="5682649" y="3300688"/>
            <a:ext cx="1684182" cy="711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9" name="Rounded Rectangle 3078"/>
          <p:cNvSpPr/>
          <p:nvPr/>
        </p:nvSpPr>
        <p:spPr>
          <a:xfrm>
            <a:off x="4419598" y="2245521"/>
            <a:ext cx="1009751"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719946" y="3492562"/>
            <a:ext cx="1590564" cy="307777"/>
          </a:xfrm>
          <a:prstGeom prst="rect">
            <a:avLst/>
          </a:prstGeom>
          <a:noFill/>
        </p:spPr>
        <p:txBody>
          <a:bodyPr wrap="none" rtlCol="0">
            <a:spAutoFit/>
          </a:bodyPr>
          <a:lstStyle/>
          <a:p>
            <a:r>
              <a:rPr lang="en-US" sz="1400" dirty="0" smtClean="0"/>
              <a:t>NZ/AU pros starts</a:t>
            </a:r>
            <a:endParaRPr lang="en-US" sz="1400" dirty="0"/>
          </a:p>
        </p:txBody>
      </p:sp>
      <p:sp>
        <p:nvSpPr>
          <p:cNvPr id="3085" name="Rounded Rectangle 3084"/>
          <p:cNvSpPr/>
          <p:nvPr/>
        </p:nvSpPr>
        <p:spPr>
          <a:xfrm>
            <a:off x="7601040" y="3178256"/>
            <a:ext cx="1390560" cy="886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922761" y="3959423"/>
            <a:ext cx="1639839" cy="307777"/>
          </a:xfrm>
          <a:prstGeom prst="rect">
            <a:avLst/>
          </a:prstGeom>
          <a:noFill/>
        </p:spPr>
        <p:txBody>
          <a:bodyPr wrap="square" rtlCol="0">
            <a:spAutoFit/>
          </a:bodyPr>
          <a:lstStyle/>
          <a:p>
            <a:r>
              <a:rPr lang="en-US" sz="1400" dirty="0" smtClean="0"/>
              <a:t>KR/JP pros starts</a:t>
            </a:r>
            <a:endParaRPr lang="en-US" sz="1400" dirty="0"/>
          </a:p>
        </p:txBody>
      </p:sp>
      <p:sp>
        <p:nvSpPr>
          <p:cNvPr id="17" name="TextBox 16"/>
          <p:cNvSpPr txBox="1"/>
          <p:nvPr/>
        </p:nvSpPr>
        <p:spPr>
          <a:xfrm>
            <a:off x="4677420" y="4343400"/>
            <a:ext cx="1266180" cy="307777"/>
          </a:xfrm>
          <a:prstGeom prst="rect">
            <a:avLst/>
          </a:prstGeom>
          <a:noFill/>
        </p:spPr>
        <p:txBody>
          <a:bodyPr wrap="none" rtlCol="0">
            <a:spAutoFit/>
          </a:bodyPr>
          <a:lstStyle/>
          <a:p>
            <a:r>
              <a:rPr lang="en-US" sz="1400" dirty="0" smtClean="0"/>
              <a:t>CA </a:t>
            </a:r>
            <a:r>
              <a:rPr lang="en-US" sz="1400" dirty="0" smtClean="0"/>
              <a:t>pros starts</a:t>
            </a:r>
            <a:endParaRPr lang="en-US" sz="1400" dirty="0"/>
          </a:p>
        </p:txBody>
      </p:sp>
      <p:sp>
        <p:nvSpPr>
          <p:cNvPr id="18" name="TextBox 17"/>
          <p:cNvSpPr txBox="1"/>
          <p:nvPr/>
        </p:nvSpPr>
        <p:spPr>
          <a:xfrm>
            <a:off x="4470305" y="2245521"/>
            <a:ext cx="907876" cy="523220"/>
          </a:xfrm>
          <a:prstGeom prst="rect">
            <a:avLst/>
          </a:prstGeom>
          <a:noFill/>
        </p:spPr>
        <p:txBody>
          <a:bodyPr wrap="none" rtlCol="0">
            <a:spAutoFit/>
          </a:bodyPr>
          <a:lstStyle/>
          <a:p>
            <a:pPr algn="ctr"/>
            <a:r>
              <a:rPr lang="en-US" sz="1400" dirty="0" smtClean="0"/>
              <a:t>PGR</a:t>
            </a:r>
          </a:p>
          <a:p>
            <a:pPr algn="ctr"/>
            <a:r>
              <a:rPr lang="en-US" sz="1400" dirty="0" smtClean="0"/>
              <a:t>Then IPR</a:t>
            </a:r>
            <a:endParaRPr lang="en-US" sz="1400" dirty="0"/>
          </a:p>
        </p:txBody>
      </p:sp>
      <p:sp>
        <p:nvSpPr>
          <p:cNvPr id="19" name="TextBox 18"/>
          <p:cNvSpPr txBox="1"/>
          <p:nvPr/>
        </p:nvSpPr>
        <p:spPr>
          <a:xfrm>
            <a:off x="5657938" y="3330110"/>
            <a:ext cx="1752510" cy="461665"/>
          </a:xfrm>
          <a:prstGeom prst="rect">
            <a:avLst/>
          </a:prstGeom>
          <a:noFill/>
        </p:spPr>
        <p:txBody>
          <a:bodyPr wrap="square" rtlCol="0">
            <a:spAutoFit/>
          </a:bodyPr>
          <a:lstStyle/>
          <a:p>
            <a:pPr algn="ctr"/>
            <a:r>
              <a:rPr lang="en-US" sz="1200" dirty="0" smtClean="0"/>
              <a:t>Foreign apps eventually grant</a:t>
            </a:r>
            <a:endParaRPr lang="en-US" sz="1200" dirty="0"/>
          </a:p>
        </p:txBody>
      </p:sp>
      <p:sp>
        <p:nvSpPr>
          <p:cNvPr id="20" name="TextBox 19"/>
          <p:cNvSpPr txBox="1"/>
          <p:nvPr/>
        </p:nvSpPr>
        <p:spPr>
          <a:xfrm>
            <a:off x="7581899" y="3207603"/>
            <a:ext cx="1409701" cy="830997"/>
          </a:xfrm>
          <a:prstGeom prst="rect">
            <a:avLst/>
          </a:prstGeom>
          <a:noFill/>
        </p:spPr>
        <p:txBody>
          <a:bodyPr wrap="square" rtlCol="0">
            <a:spAutoFit/>
          </a:bodyPr>
          <a:lstStyle/>
          <a:p>
            <a:pPr algn="ctr"/>
            <a:r>
              <a:rPr lang="en-US" sz="1600" dirty="0" smtClean="0"/>
              <a:t>Oppositions</a:t>
            </a:r>
          </a:p>
          <a:p>
            <a:pPr algn="ctr"/>
            <a:r>
              <a:rPr lang="en-US" sz="1600" dirty="0" smtClean="0"/>
              <a:t>Invalidity Proceedings</a:t>
            </a:r>
            <a:endParaRPr lang="en-US" sz="16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704" t="8222" r="10129" b="7438"/>
          <a:stretch/>
        </p:blipFill>
        <p:spPr>
          <a:xfrm>
            <a:off x="6112139" y="4343400"/>
            <a:ext cx="2269861" cy="2279072"/>
          </a:xfrm>
          <a:prstGeom prst="rect">
            <a:avLst/>
          </a:prstGeom>
          <a:ln>
            <a:noFill/>
          </a:ln>
          <a:effectLst>
            <a:outerShdw blurRad="127000" dist="38100" dir="2700000" algn="ctr">
              <a:srgbClr val="000000">
                <a:alpha val="45000"/>
              </a:srgbClr>
            </a:outerShdw>
            <a:softEdge rad="317500"/>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 name="Rounded Rectangle 4"/>
          <p:cNvSpPr/>
          <p:nvPr/>
        </p:nvSpPr>
        <p:spPr>
          <a:xfrm>
            <a:off x="76200" y="2555332"/>
            <a:ext cx="1239625" cy="904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5775" y="2743200"/>
            <a:ext cx="1315825" cy="584775"/>
          </a:xfrm>
          <a:prstGeom prst="rect">
            <a:avLst/>
          </a:prstGeom>
          <a:noFill/>
        </p:spPr>
        <p:txBody>
          <a:bodyPr wrap="square" rtlCol="0">
            <a:spAutoFit/>
          </a:bodyPr>
          <a:lstStyle/>
          <a:p>
            <a:pPr algn="ctr"/>
            <a:r>
              <a:rPr lang="en-US" sz="1600" dirty="0" smtClean="0"/>
              <a:t>File Provisional</a:t>
            </a:r>
            <a:endParaRPr lang="en-US" sz="1600" dirty="0"/>
          </a:p>
        </p:txBody>
      </p:sp>
      <p:cxnSp>
        <p:nvCxnSpPr>
          <p:cNvPr id="22" name="Straight Connector 21"/>
          <p:cNvCxnSpPr/>
          <p:nvPr/>
        </p:nvCxnSpPr>
        <p:spPr>
          <a:xfrm>
            <a:off x="266699" y="2094571"/>
            <a:ext cx="0" cy="474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3" idx="0"/>
          </p:cNvCxnSpPr>
          <p:nvPr/>
        </p:nvCxnSpPr>
        <p:spPr>
          <a:xfrm>
            <a:off x="1981198" y="2094571"/>
            <a:ext cx="0" cy="237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67743" y="2094571"/>
            <a:ext cx="0" cy="2795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3" name="Straight Connector 3072"/>
          <p:cNvCxnSpPr/>
          <p:nvPr/>
        </p:nvCxnSpPr>
        <p:spPr>
          <a:xfrm flipV="1">
            <a:off x="2971798" y="2102427"/>
            <a:ext cx="0" cy="2511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816811" y="2047032"/>
            <a:ext cx="1" cy="25610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60"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7</a:t>
            </a:fld>
            <a:endParaRPr lang="en-US" dirty="0">
              <a:latin typeface="+mj-lt"/>
            </a:endParaRPr>
          </a:p>
        </p:txBody>
      </p:sp>
      <p:cxnSp>
        <p:nvCxnSpPr>
          <p:cNvPr id="24" name="Straight Connector 23"/>
          <p:cNvCxnSpPr/>
          <p:nvPr/>
        </p:nvCxnSpPr>
        <p:spPr>
          <a:xfrm>
            <a:off x="3702978" y="2006602"/>
            <a:ext cx="3857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71952" y="2006602"/>
            <a:ext cx="38574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699" y="1993014"/>
            <a:ext cx="762000" cy="36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790" y="1983444"/>
            <a:ext cx="762000" cy="36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790" y="1983443"/>
            <a:ext cx="762000" cy="36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195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bwMode="auto">
          <a:xfrm flipV="1">
            <a:off x="7337542" y="3800352"/>
            <a:ext cx="0" cy="1963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14" name="Title 1"/>
          <p:cNvSpPr>
            <a:spLocks noGrp="1"/>
          </p:cNvSpPr>
          <p:nvPr>
            <p:ph type="title"/>
          </p:nvPr>
        </p:nvSpPr>
        <p:spPr>
          <a:xfrm>
            <a:off x="457200" y="152400"/>
            <a:ext cx="8229600" cy="1143000"/>
          </a:xfrm>
        </p:spPr>
        <p:txBody>
          <a:bodyPr/>
          <a:lstStyle/>
          <a:p>
            <a:r>
              <a:rPr lang="en-US" altLang="en-US" b="1" dirty="0" smtClean="0">
                <a:effectLst>
                  <a:outerShdw blurRad="38100" dist="38100" dir="2700000" algn="tl">
                    <a:srgbClr val="000000">
                      <a:alpha val="43137"/>
                    </a:srgbClr>
                  </a:outerShdw>
                </a:effectLst>
              </a:rPr>
              <a:t>Chronological Legal Change</a:t>
            </a:r>
          </a:p>
        </p:txBody>
      </p:sp>
      <p:cxnSp>
        <p:nvCxnSpPr>
          <p:cNvPr id="8" name="Straight Arrow Connector 7"/>
          <p:cNvCxnSpPr>
            <a:stCxn id="13350" idx="0"/>
          </p:cNvCxnSpPr>
          <p:nvPr/>
        </p:nvCxnSpPr>
        <p:spPr bwMode="auto">
          <a:xfrm flipH="1" flipV="1">
            <a:off x="5256214" y="2222804"/>
            <a:ext cx="90652" cy="13479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a:off x="476250" y="2214864"/>
            <a:ext cx="7410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23" name="TextBox 5"/>
          <p:cNvSpPr txBox="1">
            <a:spLocks noChangeArrowheads="1"/>
          </p:cNvSpPr>
          <p:nvPr/>
        </p:nvSpPr>
        <p:spPr bwMode="auto">
          <a:xfrm>
            <a:off x="152400" y="2218498"/>
            <a:ext cx="688004" cy="52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sz="1400">
                <a:latin typeface="Calibri" pitchFamily="34" charset="0"/>
              </a:rPr>
              <a:t>6/8/95</a:t>
            </a:r>
          </a:p>
          <a:p>
            <a:pPr eaLnBrk="1" hangingPunct="1"/>
            <a:r>
              <a:rPr lang="en-US" altLang="en-US" sz="1400">
                <a:latin typeface="Calibri" pitchFamily="34" charset="0"/>
              </a:rPr>
              <a:t>URAA</a:t>
            </a:r>
          </a:p>
        </p:txBody>
      </p:sp>
      <p:sp>
        <p:nvSpPr>
          <p:cNvPr id="13324" name="TextBox 6"/>
          <p:cNvSpPr txBox="1">
            <a:spLocks noChangeArrowheads="1"/>
          </p:cNvSpPr>
          <p:nvPr/>
        </p:nvSpPr>
        <p:spPr bwMode="auto">
          <a:xfrm>
            <a:off x="891572" y="2210793"/>
            <a:ext cx="870745" cy="52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algn="ctr" eaLnBrk="1" hangingPunct="1"/>
            <a:r>
              <a:rPr lang="en-US" altLang="en-US" sz="1400">
                <a:latin typeface="Calibri" pitchFamily="34" charset="0"/>
              </a:rPr>
              <a:t>11/29/99</a:t>
            </a:r>
          </a:p>
          <a:p>
            <a:pPr algn="ctr" eaLnBrk="1" hangingPunct="1"/>
            <a:r>
              <a:rPr lang="en-US" altLang="en-US" sz="1400">
                <a:latin typeface="Calibri" pitchFamily="34" charset="0"/>
              </a:rPr>
              <a:t>AIPA</a:t>
            </a:r>
          </a:p>
        </p:txBody>
      </p:sp>
      <p:sp>
        <p:nvSpPr>
          <p:cNvPr id="13325" name="TextBox 7"/>
          <p:cNvSpPr txBox="1">
            <a:spLocks noChangeArrowheads="1"/>
          </p:cNvSpPr>
          <p:nvPr/>
        </p:nvSpPr>
        <p:spPr bwMode="auto">
          <a:xfrm>
            <a:off x="2500128" y="2222350"/>
            <a:ext cx="885499" cy="3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sz="1400">
                <a:latin typeface="Calibri" pitchFamily="34" charset="0"/>
              </a:rPr>
              <a:t>12/10/04</a:t>
            </a:r>
          </a:p>
        </p:txBody>
      </p:sp>
      <p:sp>
        <p:nvSpPr>
          <p:cNvPr id="13326" name="TextBox 8"/>
          <p:cNvSpPr txBox="1">
            <a:spLocks noChangeArrowheads="1"/>
          </p:cNvSpPr>
          <p:nvPr/>
        </p:nvSpPr>
        <p:spPr bwMode="auto">
          <a:xfrm>
            <a:off x="3297212" y="2214644"/>
            <a:ext cx="962116" cy="3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sz="1400">
                <a:latin typeface="Calibri" pitchFamily="34" charset="0"/>
              </a:rPr>
              <a:t>9/16/2011</a:t>
            </a:r>
          </a:p>
        </p:txBody>
      </p:sp>
      <p:sp>
        <p:nvSpPr>
          <p:cNvPr id="13327" name="TextBox 9"/>
          <p:cNvSpPr txBox="1">
            <a:spLocks noChangeArrowheads="1"/>
          </p:cNvSpPr>
          <p:nvPr/>
        </p:nvSpPr>
        <p:spPr bwMode="auto">
          <a:xfrm>
            <a:off x="5366097" y="2222350"/>
            <a:ext cx="962116" cy="3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sz="1400">
                <a:latin typeface="Calibri" pitchFamily="34" charset="0"/>
              </a:rPr>
              <a:t>9/16/2012</a:t>
            </a:r>
          </a:p>
        </p:txBody>
      </p:sp>
      <p:sp>
        <p:nvSpPr>
          <p:cNvPr id="13328" name="TextBox 10"/>
          <p:cNvSpPr txBox="1">
            <a:spLocks noChangeArrowheads="1"/>
          </p:cNvSpPr>
          <p:nvPr/>
        </p:nvSpPr>
        <p:spPr bwMode="auto">
          <a:xfrm>
            <a:off x="6376049" y="2230055"/>
            <a:ext cx="962116" cy="3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sz="1400">
                <a:latin typeface="Calibri" pitchFamily="34" charset="0"/>
              </a:rPr>
              <a:t>3/16/2013</a:t>
            </a:r>
          </a:p>
        </p:txBody>
      </p:sp>
      <p:sp>
        <p:nvSpPr>
          <p:cNvPr id="13329" name="TextBox 44"/>
          <p:cNvSpPr txBox="1">
            <a:spLocks noChangeArrowheads="1"/>
          </p:cNvSpPr>
          <p:nvPr/>
        </p:nvSpPr>
        <p:spPr bwMode="auto">
          <a:xfrm>
            <a:off x="3491723" y="4224369"/>
            <a:ext cx="1627356" cy="939015"/>
          </a:xfrm>
          <a:prstGeom prst="rect">
            <a:avLst/>
          </a:prstGeom>
          <a:solidFill>
            <a:srgbClr val="0D0D0D">
              <a:alpha val="50196"/>
            </a:srgbClr>
          </a:solidFill>
          <a:ln w="9525">
            <a:solidFill>
              <a:schemeClr val="accent1">
                <a:alpha val="98822"/>
              </a:schemeClr>
            </a:solidFill>
            <a:miter lim="800000"/>
            <a:headEnd/>
            <a:tailEnd/>
          </a:ln>
          <a:extLst/>
        </p:spPr>
        <p:txBody>
          <a:bodyPr wrap="none">
            <a:spAutoFit/>
          </a:bodyPr>
          <a:lstStyle>
            <a:lvl1pPr marL="117475" indent="-117475"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buFont typeface="Arial" pitchFamily="34" charset="0"/>
              <a:buChar char="•"/>
            </a:pPr>
            <a:r>
              <a:rPr lang="en-US" altLang="en-US" sz="1100">
                <a:latin typeface="Calibri" pitchFamily="34" charset="0"/>
              </a:rPr>
              <a:t>Best mode</a:t>
            </a:r>
          </a:p>
          <a:p>
            <a:pPr eaLnBrk="1" hangingPunct="1">
              <a:buFont typeface="Arial" pitchFamily="34" charset="0"/>
              <a:buChar char="•"/>
            </a:pPr>
            <a:r>
              <a:rPr lang="en-US" altLang="en-US" sz="1100">
                <a:latin typeface="Calibri" pitchFamily="34" charset="0"/>
              </a:rPr>
              <a:t>Virtual &amp; false marking</a:t>
            </a:r>
          </a:p>
          <a:p>
            <a:pPr eaLnBrk="1" hangingPunct="1">
              <a:buFont typeface="Arial" pitchFamily="34" charset="0"/>
              <a:buChar char="•"/>
            </a:pPr>
            <a:r>
              <a:rPr lang="en-US" altLang="en-US" sz="1100">
                <a:latin typeface="Calibri" pitchFamily="34" charset="0"/>
              </a:rPr>
              <a:t>OED Stat. of limitations</a:t>
            </a:r>
          </a:p>
          <a:p>
            <a:pPr eaLnBrk="1" hangingPunct="1">
              <a:buFont typeface="Arial" pitchFamily="34" charset="0"/>
              <a:buChar char="•"/>
            </a:pPr>
            <a:r>
              <a:rPr lang="en-US" altLang="en-US" sz="1100">
                <a:latin typeface="Calibri" pitchFamily="34" charset="0"/>
              </a:rPr>
              <a:t>Micro entity status</a:t>
            </a:r>
          </a:p>
          <a:p>
            <a:pPr eaLnBrk="1" hangingPunct="1">
              <a:buFont typeface="Arial" pitchFamily="34" charset="0"/>
              <a:buChar char="•"/>
            </a:pPr>
            <a:r>
              <a:rPr lang="en-US" altLang="en-US" sz="1100">
                <a:latin typeface="Calibri" pitchFamily="34" charset="0"/>
              </a:rPr>
              <a:t>PTE</a:t>
            </a:r>
            <a:endParaRPr lang="en-US" altLang="en-US" sz="1600">
              <a:latin typeface="Calibri" pitchFamily="34" charset="0"/>
            </a:endParaRPr>
          </a:p>
        </p:txBody>
      </p:sp>
      <p:sp>
        <p:nvSpPr>
          <p:cNvPr id="13330" name="TextBox 13"/>
          <p:cNvSpPr txBox="1">
            <a:spLocks noChangeArrowheads="1"/>
          </p:cNvSpPr>
          <p:nvPr/>
        </p:nvSpPr>
        <p:spPr bwMode="auto">
          <a:xfrm>
            <a:off x="4328254" y="2218498"/>
            <a:ext cx="962116" cy="3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sz="1400">
                <a:latin typeface="Calibri" pitchFamily="34" charset="0"/>
              </a:rPr>
              <a:t>9/26/2011</a:t>
            </a:r>
          </a:p>
        </p:txBody>
      </p:sp>
      <p:sp>
        <p:nvSpPr>
          <p:cNvPr id="13331" name="TextBox 14"/>
          <p:cNvSpPr txBox="1">
            <a:spLocks noChangeArrowheads="1"/>
          </p:cNvSpPr>
          <p:nvPr/>
        </p:nvSpPr>
        <p:spPr bwMode="auto">
          <a:xfrm>
            <a:off x="5303527" y="4224369"/>
            <a:ext cx="1706818" cy="1108345"/>
          </a:xfrm>
          <a:prstGeom prst="rect">
            <a:avLst/>
          </a:prstGeom>
          <a:solidFill>
            <a:srgbClr val="0D0D0D">
              <a:alpha val="50196"/>
            </a:srgbClr>
          </a:solidFill>
          <a:ln w="9525">
            <a:solidFill>
              <a:schemeClr val="accent1">
                <a:alpha val="98822"/>
              </a:schemeClr>
            </a:solidFill>
            <a:miter lim="800000"/>
            <a:headEnd/>
            <a:tailEnd/>
          </a:ln>
          <a:extLst/>
        </p:spPr>
        <p:txBody>
          <a:bodyPr>
            <a:spAutoFit/>
          </a:bodyPr>
          <a:lstStyle>
            <a:lvl1pPr marL="117475" indent="-117475"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buFont typeface="Arial" pitchFamily="34" charset="0"/>
              <a:buChar char="•"/>
            </a:pPr>
            <a:r>
              <a:rPr lang="en-US" altLang="en-US" sz="1100" dirty="0">
                <a:latin typeface="Calibri" pitchFamily="34" charset="0"/>
              </a:rPr>
              <a:t>Oath &amp; Dec</a:t>
            </a:r>
          </a:p>
          <a:p>
            <a:pPr eaLnBrk="1" hangingPunct="1">
              <a:buFont typeface="Arial" pitchFamily="34" charset="0"/>
              <a:buChar char="•"/>
            </a:pPr>
            <a:r>
              <a:rPr lang="en-US" altLang="en-US" sz="1100" dirty="0">
                <a:latin typeface="Calibri" pitchFamily="34" charset="0"/>
              </a:rPr>
              <a:t>Preissuance submission</a:t>
            </a:r>
          </a:p>
          <a:p>
            <a:pPr eaLnBrk="1" hangingPunct="1">
              <a:buFont typeface="Arial" pitchFamily="34" charset="0"/>
              <a:buChar char="•"/>
            </a:pPr>
            <a:r>
              <a:rPr lang="en-US" altLang="en-US" sz="1100" dirty="0">
                <a:latin typeface="Calibri" pitchFamily="34" charset="0"/>
              </a:rPr>
              <a:t>Supplemental exam</a:t>
            </a:r>
          </a:p>
          <a:p>
            <a:pPr eaLnBrk="1" hangingPunct="1">
              <a:buFont typeface="Arial" pitchFamily="34" charset="0"/>
              <a:buChar char="•"/>
            </a:pPr>
            <a:r>
              <a:rPr lang="en-US" altLang="en-US" sz="1100" dirty="0" err="1">
                <a:latin typeface="Calibri" pitchFamily="34" charset="0"/>
              </a:rPr>
              <a:t>IPR</a:t>
            </a:r>
            <a:endParaRPr lang="en-US" altLang="en-US" sz="1100" dirty="0">
              <a:latin typeface="Calibri" pitchFamily="34" charset="0"/>
            </a:endParaRPr>
          </a:p>
          <a:p>
            <a:pPr eaLnBrk="1" hangingPunct="1">
              <a:buFont typeface="Arial" pitchFamily="34" charset="0"/>
              <a:buChar char="•"/>
            </a:pPr>
            <a:r>
              <a:rPr lang="en-US" altLang="en-US" sz="1100" dirty="0" err="1">
                <a:latin typeface="Calibri" pitchFamily="34" charset="0"/>
              </a:rPr>
              <a:t>PGR</a:t>
            </a:r>
            <a:r>
              <a:rPr lang="en-US" altLang="en-US" sz="1100" dirty="0">
                <a:latin typeface="Calibri" pitchFamily="34" charset="0"/>
              </a:rPr>
              <a:t> for business methods (</a:t>
            </a:r>
            <a:r>
              <a:rPr lang="en-US" altLang="en-US" sz="1100" dirty="0" err="1">
                <a:latin typeface="Calibri" pitchFamily="34" charset="0"/>
              </a:rPr>
              <a:t>CBM</a:t>
            </a:r>
            <a:r>
              <a:rPr lang="en-US" altLang="en-US" sz="1100" dirty="0">
                <a:latin typeface="Calibri" pitchFamily="34" charset="0"/>
              </a:rPr>
              <a:t>)</a:t>
            </a:r>
          </a:p>
        </p:txBody>
      </p:sp>
      <p:sp>
        <p:nvSpPr>
          <p:cNvPr id="13332" name="TextBox 15"/>
          <p:cNvSpPr txBox="1">
            <a:spLocks noChangeArrowheads="1"/>
          </p:cNvSpPr>
          <p:nvPr/>
        </p:nvSpPr>
        <p:spPr bwMode="auto">
          <a:xfrm>
            <a:off x="152400" y="4017997"/>
            <a:ext cx="1433665" cy="769683"/>
          </a:xfrm>
          <a:prstGeom prst="rect">
            <a:avLst/>
          </a:prstGeom>
          <a:solidFill>
            <a:srgbClr val="0D0D0D">
              <a:alpha val="50196"/>
            </a:srgbClr>
          </a:solidFill>
          <a:ln w="9525">
            <a:solidFill>
              <a:schemeClr val="accent1">
                <a:alpha val="98822"/>
              </a:schemeClr>
            </a:solidFill>
            <a:miter lim="800000"/>
            <a:headEnd/>
            <a:tailEnd/>
          </a:ln>
          <a:extLst/>
        </p:spPr>
        <p:txBody>
          <a:bodyPr>
            <a:spAutoFit/>
          </a:bodyPr>
          <a:lstStyle>
            <a:lvl1pPr marL="117475" indent="-117475"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buFont typeface="Arial" pitchFamily="34" charset="0"/>
              <a:buChar char="•"/>
            </a:pPr>
            <a:r>
              <a:rPr lang="en-US" altLang="en-US" sz="1100">
                <a:latin typeface="Calibri" pitchFamily="34" charset="0"/>
              </a:rPr>
              <a:t>17 years from grant to 20 years from filing</a:t>
            </a:r>
          </a:p>
          <a:p>
            <a:pPr eaLnBrk="1" hangingPunct="1">
              <a:buFont typeface="Arial" pitchFamily="34" charset="0"/>
              <a:buChar char="•"/>
            </a:pPr>
            <a:r>
              <a:rPr lang="en-US" altLang="en-US" sz="1100">
                <a:latin typeface="Calibri" pitchFamily="34" charset="0"/>
              </a:rPr>
              <a:t>CONS/DIVS/CIPS</a:t>
            </a:r>
          </a:p>
        </p:txBody>
      </p:sp>
      <p:cxnSp>
        <p:nvCxnSpPr>
          <p:cNvPr id="50" name="Straight Arrow Connector 49"/>
          <p:cNvCxnSpPr/>
          <p:nvPr/>
        </p:nvCxnSpPr>
        <p:spPr bwMode="auto">
          <a:xfrm flipV="1">
            <a:off x="476250" y="2745089"/>
            <a:ext cx="0" cy="1225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34" name="TextBox 17"/>
          <p:cNvSpPr txBox="1">
            <a:spLocks noChangeArrowheads="1"/>
          </p:cNvSpPr>
          <p:nvPr/>
        </p:nvSpPr>
        <p:spPr bwMode="auto">
          <a:xfrm>
            <a:off x="606711" y="3137890"/>
            <a:ext cx="1890246" cy="769683"/>
          </a:xfrm>
          <a:prstGeom prst="rect">
            <a:avLst/>
          </a:prstGeom>
          <a:solidFill>
            <a:srgbClr val="0D0D0D">
              <a:alpha val="50196"/>
            </a:srgbClr>
          </a:solidFill>
          <a:ln w="9525">
            <a:solidFill>
              <a:schemeClr val="accent1">
                <a:alpha val="98822"/>
              </a:schemeClr>
            </a:solidFill>
            <a:miter lim="800000"/>
            <a:headEnd/>
            <a:tailEnd/>
          </a:ln>
          <a:extLst/>
        </p:spPr>
        <p:txBody>
          <a:bodyPr wrap="none">
            <a:spAutoFit/>
          </a:bodyPr>
          <a:lstStyle>
            <a:lvl1pPr marL="117475" indent="-117475"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buFont typeface="Arial" pitchFamily="34" charset="0"/>
              <a:buChar char="•"/>
            </a:pPr>
            <a:r>
              <a:rPr lang="en-US" altLang="en-US" sz="1100" dirty="0">
                <a:latin typeface="Calibri" pitchFamily="34" charset="0"/>
              </a:rPr>
              <a:t>Claim of benefit – 1.78</a:t>
            </a:r>
          </a:p>
          <a:p>
            <a:pPr eaLnBrk="1" hangingPunct="1">
              <a:buFont typeface="Arial" pitchFamily="34" charset="0"/>
              <a:buChar char="•"/>
            </a:pPr>
            <a:r>
              <a:rPr lang="en-US" altLang="en-US" sz="1100" dirty="0">
                <a:latin typeface="Calibri" pitchFamily="34" charset="0"/>
              </a:rPr>
              <a:t>Publication after 18 mos.</a:t>
            </a:r>
          </a:p>
          <a:p>
            <a:pPr eaLnBrk="1" hangingPunct="1">
              <a:buFont typeface="Arial" pitchFamily="34" charset="0"/>
              <a:buChar char="•"/>
            </a:pPr>
            <a:r>
              <a:rPr lang="en-US" altLang="en-US" sz="1100" dirty="0">
                <a:latin typeface="Calibri" pitchFamily="34" charset="0"/>
              </a:rPr>
              <a:t>Inter </a:t>
            </a:r>
            <a:r>
              <a:rPr lang="en-US" altLang="en-US" sz="1100" dirty="0" err="1">
                <a:latin typeface="Calibri" pitchFamily="34" charset="0"/>
              </a:rPr>
              <a:t>partes</a:t>
            </a:r>
            <a:r>
              <a:rPr lang="en-US" altLang="en-US" sz="1100" dirty="0">
                <a:latin typeface="Calibri" pitchFamily="34" charset="0"/>
              </a:rPr>
              <a:t> reexamination</a:t>
            </a:r>
          </a:p>
          <a:p>
            <a:pPr eaLnBrk="1" hangingPunct="1">
              <a:buFont typeface="Arial" pitchFamily="34" charset="0"/>
              <a:buChar char="•"/>
            </a:pPr>
            <a:r>
              <a:rPr lang="en-US" altLang="en-US" sz="1100" dirty="0" err="1">
                <a:latin typeface="Calibri" pitchFamily="34" charset="0"/>
              </a:rPr>
              <a:t>RCE</a:t>
            </a:r>
            <a:r>
              <a:rPr lang="en-US" altLang="en-US" sz="1100" dirty="0">
                <a:latin typeface="Calibri" pitchFamily="34" charset="0"/>
              </a:rPr>
              <a:t> v. CPA practice</a:t>
            </a:r>
          </a:p>
        </p:txBody>
      </p:sp>
      <p:cxnSp>
        <p:nvCxnSpPr>
          <p:cNvPr id="52" name="Straight Arrow Connector 51"/>
          <p:cNvCxnSpPr/>
          <p:nvPr/>
        </p:nvCxnSpPr>
        <p:spPr bwMode="auto">
          <a:xfrm flipH="1" flipV="1">
            <a:off x="4002088" y="2529189"/>
            <a:ext cx="652462" cy="1695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36" name="TextBox 20"/>
          <p:cNvSpPr txBox="1">
            <a:spLocks noChangeArrowheads="1"/>
          </p:cNvSpPr>
          <p:nvPr/>
        </p:nvSpPr>
        <p:spPr bwMode="auto">
          <a:xfrm>
            <a:off x="4232179" y="2877276"/>
            <a:ext cx="1114399" cy="261692"/>
          </a:xfrm>
          <a:prstGeom prst="rect">
            <a:avLst/>
          </a:prstGeom>
          <a:solidFill>
            <a:srgbClr val="0D0D0D">
              <a:alpha val="50196"/>
            </a:srgbClr>
          </a:solidFill>
          <a:ln w="9525">
            <a:solidFill>
              <a:schemeClr val="accent1">
                <a:alpha val="98822"/>
              </a:schemeClr>
            </a:solidFill>
            <a:miter lim="800000"/>
            <a:headEnd/>
            <a:tailEnd/>
          </a:ln>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sz="1100">
                <a:latin typeface="Calibri" pitchFamily="34" charset="0"/>
              </a:rPr>
              <a:t>Prioritized Exam</a:t>
            </a:r>
          </a:p>
        </p:txBody>
      </p:sp>
      <p:cxnSp>
        <p:nvCxnSpPr>
          <p:cNvPr id="54" name="Straight Arrow Connector 53"/>
          <p:cNvCxnSpPr/>
          <p:nvPr/>
        </p:nvCxnSpPr>
        <p:spPr bwMode="auto">
          <a:xfrm flipV="1">
            <a:off x="4784725" y="2529189"/>
            <a:ext cx="0" cy="3635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38" name="TextBox 23"/>
          <p:cNvSpPr txBox="1">
            <a:spLocks noChangeArrowheads="1"/>
          </p:cNvSpPr>
          <p:nvPr/>
        </p:nvSpPr>
        <p:spPr bwMode="auto">
          <a:xfrm>
            <a:off x="1732968" y="2230055"/>
            <a:ext cx="779375" cy="3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sz="1400">
                <a:latin typeface="Calibri" pitchFamily="34" charset="0"/>
              </a:rPr>
              <a:t>5/29/00</a:t>
            </a:r>
          </a:p>
        </p:txBody>
      </p:sp>
      <p:sp>
        <p:nvSpPr>
          <p:cNvPr id="13339" name="TextBox 24"/>
          <p:cNvSpPr txBox="1">
            <a:spLocks noChangeArrowheads="1"/>
          </p:cNvSpPr>
          <p:nvPr/>
        </p:nvSpPr>
        <p:spPr bwMode="auto">
          <a:xfrm>
            <a:off x="1694144" y="2794597"/>
            <a:ext cx="816243" cy="261692"/>
          </a:xfrm>
          <a:prstGeom prst="rect">
            <a:avLst/>
          </a:prstGeom>
          <a:solidFill>
            <a:srgbClr val="0D0D0D">
              <a:alpha val="50196"/>
            </a:srgbClr>
          </a:solidFill>
          <a:ln w="9525">
            <a:solidFill>
              <a:schemeClr val="accent1">
                <a:alpha val="98822"/>
              </a:schemeClr>
            </a:solidFill>
            <a:miter lim="800000"/>
            <a:headEnd/>
            <a:tailEnd/>
          </a:ln>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sz="1100" dirty="0">
                <a:latin typeface="Calibri" pitchFamily="34" charset="0"/>
              </a:rPr>
              <a:t>PTA 154(b)</a:t>
            </a:r>
          </a:p>
        </p:txBody>
      </p:sp>
      <p:sp>
        <p:nvSpPr>
          <p:cNvPr id="13340" name="TextBox 25"/>
          <p:cNvSpPr txBox="1">
            <a:spLocks noChangeArrowheads="1"/>
          </p:cNvSpPr>
          <p:nvPr/>
        </p:nvSpPr>
        <p:spPr bwMode="auto">
          <a:xfrm>
            <a:off x="2421235" y="4244916"/>
            <a:ext cx="914063" cy="431022"/>
          </a:xfrm>
          <a:prstGeom prst="rect">
            <a:avLst/>
          </a:prstGeom>
          <a:solidFill>
            <a:srgbClr val="0D0D0D">
              <a:alpha val="50196"/>
            </a:srgbClr>
          </a:solidFill>
          <a:ln w="9525">
            <a:solidFill>
              <a:schemeClr val="accent1">
                <a:alpha val="98822"/>
              </a:schemeClr>
            </a:solidFill>
            <a:miter lim="800000"/>
            <a:headEnd/>
            <a:tailEnd/>
          </a:ln>
          <a:extLst/>
        </p:spPr>
        <p:txBody>
          <a:bodyPr>
            <a:spAutoFit/>
          </a:bodyPr>
          <a:lstStyle>
            <a:lvl1pPr marL="117475" indent="-117475"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buFont typeface="Arial" pitchFamily="34" charset="0"/>
              <a:buChar char="•"/>
            </a:pPr>
            <a:r>
              <a:rPr lang="en-US" altLang="en-US" sz="1100">
                <a:latin typeface="Calibri" pitchFamily="34" charset="0"/>
              </a:rPr>
              <a:t>CREATE Act 103(c)</a:t>
            </a:r>
          </a:p>
        </p:txBody>
      </p:sp>
      <p:cxnSp>
        <p:nvCxnSpPr>
          <p:cNvPr id="58" name="Straight Arrow Connector 57"/>
          <p:cNvCxnSpPr/>
          <p:nvPr/>
        </p:nvCxnSpPr>
        <p:spPr bwMode="auto">
          <a:xfrm flipV="1">
            <a:off x="1327150" y="2683177"/>
            <a:ext cx="0" cy="454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3340" idx="0"/>
          </p:cNvCxnSpPr>
          <p:nvPr/>
        </p:nvCxnSpPr>
        <p:spPr bwMode="auto">
          <a:xfrm flipV="1">
            <a:off x="2878138" y="2543477"/>
            <a:ext cx="0" cy="170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43" name="TextBox 30"/>
          <p:cNvSpPr txBox="1">
            <a:spLocks noChangeArrowheads="1"/>
          </p:cNvSpPr>
          <p:nvPr/>
        </p:nvSpPr>
        <p:spPr bwMode="auto">
          <a:xfrm>
            <a:off x="3022450" y="3379387"/>
            <a:ext cx="1305805" cy="769683"/>
          </a:xfrm>
          <a:prstGeom prst="rect">
            <a:avLst/>
          </a:prstGeom>
          <a:solidFill>
            <a:srgbClr val="0D0D0D">
              <a:alpha val="50196"/>
            </a:srgbClr>
          </a:solidFill>
          <a:ln w="9525">
            <a:solidFill>
              <a:schemeClr val="accent1">
                <a:alpha val="98822"/>
              </a:schemeClr>
            </a:solidFill>
            <a:miter lim="800000"/>
            <a:headEnd/>
            <a:tailEnd/>
          </a:ln>
          <a:extLst/>
        </p:spPr>
        <p:txBody>
          <a:bodyPr>
            <a:spAutoFit/>
          </a:bodyPr>
          <a:lstStyle>
            <a:lvl1pPr marL="117475" indent="-117475"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buFont typeface="Arial" pitchFamily="34" charset="0"/>
              <a:buChar char="•"/>
            </a:pPr>
            <a:r>
              <a:rPr lang="en-US" altLang="en-US" sz="1100" dirty="0">
                <a:latin typeface="Calibri" pitchFamily="34" charset="0"/>
              </a:rPr>
              <a:t>Final rules for interferences and appeals (9/10/04)</a:t>
            </a:r>
          </a:p>
        </p:txBody>
      </p:sp>
      <p:cxnSp>
        <p:nvCxnSpPr>
          <p:cNvPr id="61" name="Straight Arrow Connector 60"/>
          <p:cNvCxnSpPr>
            <a:stCxn id="13339" idx="0"/>
          </p:cNvCxnSpPr>
          <p:nvPr/>
        </p:nvCxnSpPr>
        <p:spPr bwMode="auto">
          <a:xfrm flipH="1" flipV="1">
            <a:off x="2070100" y="2543477"/>
            <a:ext cx="31750" cy="250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flipH="1" flipV="1">
            <a:off x="2581382" y="2368581"/>
            <a:ext cx="1174750" cy="10153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bwMode="auto">
          <a:xfrm flipV="1">
            <a:off x="5873750" y="2554589"/>
            <a:ext cx="0" cy="16795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bwMode="auto">
          <a:xfrm flipV="1">
            <a:off x="6821488" y="2545064"/>
            <a:ext cx="0" cy="138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48" name="TextBox 1"/>
          <p:cNvSpPr txBox="1">
            <a:spLocks noChangeArrowheads="1"/>
          </p:cNvSpPr>
          <p:nvPr/>
        </p:nvSpPr>
        <p:spPr bwMode="auto">
          <a:xfrm>
            <a:off x="7030581" y="4018720"/>
            <a:ext cx="652743" cy="430887"/>
          </a:xfrm>
          <a:prstGeom prst="rect">
            <a:avLst/>
          </a:prstGeom>
          <a:solidFill>
            <a:srgbClr val="FF0000"/>
          </a:solidFill>
          <a:ln w="9525">
            <a:solidFill>
              <a:schemeClr val="accent1"/>
            </a:solidFill>
            <a:miter lim="800000"/>
            <a:headEnd/>
            <a:tailEnd/>
          </a:ln>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algn="ctr" eaLnBrk="1" hangingPunct="1"/>
            <a:r>
              <a:rPr lang="en-US" altLang="en-US" sz="1100" i="1" dirty="0" smtClean="0">
                <a:latin typeface="Century Gothic" pitchFamily="34" charset="0"/>
              </a:rPr>
              <a:t>2013</a:t>
            </a:r>
          </a:p>
          <a:p>
            <a:pPr eaLnBrk="1" hangingPunct="1"/>
            <a:r>
              <a:rPr lang="en-US" altLang="en-US" sz="1100" i="1" dirty="0" smtClean="0">
                <a:latin typeface="Century Gothic" pitchFamily="34" charset="0"/>
              </a:rPr>
              <a:t>Myriad</a:t>
            </a:r>
            <a:endParaRPr lang="en-US" altLang="en-US" sz="1100" i="1" dirty="0">
              <a:latin typeface="Century Gothic" pitchFamily="34" charset="0"/>
            </a:endParaRPr>
          </a:p>
        </p:txBody>
      </p:sp>
      <p:sp>
        <p:nvSpPr>
          <p:cNvPr id="13349" name="TextBox 16"/>
          <p:cNvSpPr txBox="1">
            <a:spLocks noChangeArrowheads="1"/>
          </p:cNvSpPr>
          <p:nvPr/>
        </p:nvSpPr>
        <p:spPr bwMode="auto">
          <a:xfrm>
            <a:off x="5976087" y="2692356"/>
            <a:ext cx="1542229" cy="1107996"/>
          </a:xfrm>
          <a:prstGeom prst="rect">
            <a:avLst/>
          </a:prstGeom>
          <a:solidFill>
            <a:srgbClr val="0D0D0D">
              <a:alpha val="50196"/>
            </a:srgbClr>
          </a:solidFill>
          <a:ln w="9525">
            <a:solidFill>
              <a:schemeClr val="accent1">
                <a:alpha val="98822"/>
              </a:schemeClr>
            </a:solidFill>
            <a:miter lim="800000"/>
            <a:headEnd/>
            <a:tailEnd/>
          </a:ln>
          <a:extLst/>
        </p:spPr>
        <p:txBody>
          <a:bodyPr>
            <a:spAutoFit/>
          </a:bodyPr>
          <a:lstStyle>
            <a:lvl1pPr marL="117475" indent="-117475"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buFont typeface="Arial" pitchFamily="34" charset="0"/>
              <a:buChar char="•"/>
            </a:pPr>
            <a:r>
              <a:rPr lang="en-US" altLang="en-US" sz="1100" dirty="0" err="1">
                <a:latin typeface="Calibri" pitchFamily="34" charset="0"/>
              </a:rPr>
              <a:t>FITF</a:t>
            </a:r>
            <a:endParaRPr lang="en-US" altLang="en-US" sz="1100" dirty="0">
              <a:latin typeface="Calibri" pitchFamily="34" charset="0"/>
            </a:endParaRPr>
          </a:p>
          <a:p>
            <a:pPr eaLnBrk="1" hangingPunct="1">
              <a:buFont typeface="Arial" pitchFamily="34" charset="0"/>
              <a:buChar char="•"/>
            </a:pPr>
            <a:r>
              <a:rPr lang="en-US" altLang="en-US" sz="1100" dirty="0">
                <a:latin typeface="Calibri" pitchFamily="34" charset="0"/>
              </a:rPr>
              <a:t>Derivation</a:t>
            </a:r>
          </a:p>
          <a:p>
            <a:pPr eaLnBrk="1" hangingPunct="1">
              <a:buFont typeface="Arial" pitchFamily="34" charset="0"/>
              <a:buChar char="•"/>
            </a:pPr>
            <a:r>
              <a:rPr lang="en-US" altLang="en-US" sz="1100" dirty="0">
                <a:latin typeface="Calibri" pitchFamily="34" charset="0"/>
              </a:rPr>
              <a:t>Loss of interference</a:t>
            </a:r>
          </a:p>
          <a:p>
            <a:pPr eaLnBrk="1" hangingPunct="1">
              <a:buFont typeface="Arial" pitchFamily="34" charset="0"/>
              <a:buChar char="•"/>
            </a:pPr>
            <a:r>
              <a:rPr lang="en-US" altLang="en-US" sz="1100" dirty="0">
                <a:latin typeface="Calibri" pitchFamily="34" charset="0"/>
              </a:rPr>
              <a:t>Repeal of statutory invention registration</a:t>
            </a:r>
          </a:p>
          <a:p>
            <a:pPr eaLnBrk="1" hangingPunct="1">
              <a:buFont typeface="Arial" pitchFamily="34" charset="0"/>
              <a:buChar char="•"/>
            </a:pPr>
            <a:r>
              <a:rPr lang="en-US" altLang="en-US" sz="1100" dirty="0">
                <a:latin typeface="Calibri" pitchFamily="34" charset="0"/>
              </a:rPr>
              <a:t>PGR</a:t>
            </a:r>
          </a:p>
        </p:txBody>
      </p:sp>
      <p:sp>
        <p:nvSpPr>
          <p:cNvPr id="13350" name="TextBox 5"/>
          <p:cNvSpPr txBox="1">
            <a:spLocks noChangeArrowheads="1"/>
          </p:cNvSpPr>
          <p:nvPr/>
        </p:nvSpPr>
        <p:spPr bwMode="auto">
          <a:xfrm>
            <a:off x="4850576" y="3570728"/>
            <a:ext cx="992579" cy="430887"/>
          </a:xfrm>
          <a:prstGeom prst="rect">
            <a:avLst/>
          </a:prstGeom>
          <a:solidFill>
            <a:srgbClr val="FF0000"/>
          </a:solidFill>
          <a:ln w="9525">
            <a:solidFill>
              <a:schemeClr val="accent1"/>
            </a:solidFill>
            <a:miter lim="800000"/>
            <a:headEnd/>
            <a:tailEnd/>
          </a:ln>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algn="ctr" eaLnBrk="1" hangingPunct="1"/>
            <a:r>
              <a:rPr lang="en-US" altLang="en-US" sz="1100" dirty="0" smtClean="0">
                <a:latin typeface="Century Gothic" pitchFamily="34" charset="0"/>
              </a:rPr>
              <a:t>2012</a:t>
            </a:r>
          </a:p>
          <a:p>
            <a:pPr eaLnBrk="1" hangingPunct="1"/>
            <a:r>
              <a:rPr lang="en-US" altLang="en-US" sz="1100" i="1" dirty="0" smtClean="0">
                <a:latin typeface="Century Gothic" pitchFamily="34" charset="0"/>
              </a:rPr>
              <a:t>Prometheus</a:t>
            </a:r>
            <a:endParaRPr lang="en-US" altLang="en-US" sz="1100" i="1" dirty="0">
              <a:latin typeface="Century Gothic" pitchFamily="34" charset="0"/>
            </a:endParaRPr>
          </a:p>
        </p:txBody>
      </p:sp>
      <p:sp>
        <p:nvSpPr>
          <p:cNvPr id="3" name="TextBox 2"/>
          <p:cNvSpPr txBox="1"/>
          <p:nvPr/>
        </p:nvSpPr>
        <p:spPr bwMode="auto">
          <a:xfrm>
            <a:off x="4724400" y="1795463"/>
            <a:ext cx="2260600" cy="338137"/>
          </a:xfrm>
          <a:prstGeom prst="rect">
            <a:avLst/>
          </a:prstGeom>
          <a:solidFill>
            <a:schemeClr val="accent6">
              <a:lumMod val="75000"/>
            </a:schemeClr>
          </a:solidFill>
          <a:ln>
            <a:solidFill>
              <a:schemeClr val="accent6">
                <a:lumMod val="75000"/>
              </a:schemeClr>
            </a:solidFill>
          </a:ln>
          <a:effectLst>
            <a:outerShdw blurRad="50800" dist="38100" dir="10800000" algn="r" rotWithShape="0">
              <a:prstClr val="black">
                <a:alpha val="40000"/>
              </a:prstClr>
            </a:outerShdw>
          </a:effectLst>
        </p:spPr>
        <p:txBody>
          <a:bodyPr wrap="none">
            <a:spAutoFit/>
          </a:bodyPr>
          <a:lstStyle/>
          <a:p>
            <a:pPr fontAlgn="auto">
              <a:spcBef>
                <a:spcPts val="0"/>
              </a:spcBef>
              <a:spcAft>
                <a:spcPts val="0"/>
              </a:spcAft>
              <a:defRPr/>
            </a:pPr>
            <a:r>
              <a:rPr lang="en-US" sz="1600" dirty="0">
                <a:latin typeface="+mn-lt"/>
                <a:cs typeface="+mn-cs"/>
              </a:rPr>
              <a:t>New PTO Ethics Rules</a:t>
            </a:r>
          </a:p>
        </p:txBody>
      </p:sp>
      <p:cxnSp>
        <p:nvCxnSpPr>
          <p:cNvPr id="7" name="Straight Arrow Connector 6"/>
          <p:cNvCxnSpPr>
            <a:stCxn id="3" idx="3"/>
          </p:cNvCxnSpPr>
          <p:nvPr/>
        </p:nvCxnSpPr>
        <p:spPr bwMode="auto">
          <a:xfrm>
            <a:off x="6985000" y="1964532"/>
            <a:ext cx="101600" cy="24324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a:off x="6756400" y="1634878"/>
            <a:ext cx="1331913" cy="4603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00"/>
              </a:solidFill>
            </a:endParaRPr>
          </a:p>
        </p:txBody>
      </p:sp>
      <p:sp>
        <p:nvSpPr>
          <p:cNvPr id="4" name="Right Arrow 3"/>
          <p:cNvSpPr/>
          <p:nvPr/>
        </p:nvSpPr>
        <p:spPr>
          <a:xfrm>
            <a:off x="347663" y="1245553"/>
            <a:ext cx="7772400" cy="762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8" name="TextBox 5"/>
          <p:cNvSpPr txBox="1">
            <a:spLocks noChangeArrowheads="1"/>
          </p:cNvSpPr>
          <p:nvPr/>
        </p:nvSpPr>
        <p:spPr bwMode="auto">
          <a:xfrm>
            <a:off x="5276056" y="1321753"/>
            <a:ext cx="2846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w Cen MT" pitchFamily="34" charset="0"/>
                <a:cs typeface="Arial" pitchFamily="34" charset="0"/>
              </a:defRPr>
            </a:lvl1pPr>
            <a:lvl2pPr marL="742950" indent="-285750" eaLnBrk="0" hangingPunct="0">
              <a:defRPr>
                <a:solidFill>
                  <a:schemeClr val="tx1"/>
                </a:solidFill>
                <a:latin typeface="Tw Cen MT" pitchFamily="34" charset="0"/>
                <a:cs typeface="Arial" pitchFamily="34" charset="0"/>
              </a:defRPr>
            </a:lvl2pPr>
            <a:lvl3pPr marL="1143000" indent="-228600" eaLnBrk="0" hangingPunct="0">
              <a:defRPr>
                <a:solidFill>
                  <a:schemeClr val="tx1"/>
                </a:solidFill>
                <a:latin typeface="Tw Cen MT" pitchFamily="34" charset="0"/>
                <a:cs typeface="Arial" pitchFamily="34" charset="0"/>
              </a:defRPr>
            </a:lvl3pPr>
            <a:lvl4pPr marL="1600200" indent="-228600" eaLnBrk="0" hangingPunct="0">
              <a:defRPr>
                <a:solidFill>
                  <a:schemeClr val="tx1"/>
                </a:solidFill>
                <a:latin typeface="Tw Cen MT" pitchFamily="34" charset="0"/>
                <a:cs typeface="Arial" pitchFamily="34" charset="0"/>
              </a:defRPr>
            </a:lvl4pPr>
            <a:lvl5pPr marL="2057400" indent="-228600" eaLnBrk="0" hangingPunct="0">
              <a:defRPr>
                <a:solidFill>
                  <a:schemeClr val="tx1"/>
                </a:solidFill>
                <a:latin typeface="Tw Cen MT" pitchFamily="34" charset="0"/>
                <a:cs typeface="Arial" pitchFamily="34" charset="0"/>
              </a:defRPr>
            </a:lvl5pPr>
            <a:lvl6pPr marL="2514600" indent="-228600" eaLnBrk="0" fontAlgn="base" hangingPunct="0">
              <a:spcBef>
                <a:spcPct val="0"/>
              </a:spcBef>
              <a:spcAft>
                <a:spcPct val="0"/>
              </a:spcAft>
              <a:defRPr>
                <a:solidFill>
                  <a:schemeClr val="tx1"/>
                </a:solidFill>
                <a:latin typeface="Tw Cen MT" pitchFamily="34" charset="0"/>
                <a:cs typeface="Arial" pitchFamily="34" charset="0"/>
              </a:defRPr>
            </a:lvl6pPr>
            <a:lvl7pPr marL="2971800" indent="-228600" eaLnBrk="0" fontAlgn="base" hangingPunct="0">
              <a:spcBef>
                <a:spcPct val="0"/>
              </a:spcBef>
              <a:spcAft>
                <a:spcPct val="0"/>
              </a:spcAft>
              <a:defRPr>
                <a:solidFill>
                  <a:schemeClr val="tx1"/>
                </a:solidFill>
                <a:latin typeface="Tw Cen MT" pitchFamily="34" charset="0"/>
                <a:cs typeface="Arial" pitchFamily="34" charset="0"/>
              </a:defRPr>
            </a:lvl7pPr>
            <a:lvl8pPr marL="3429000" indent="-228600" eaLnBrk="0" fontAlgn="base" hangingPunct="0">
              <a:spcBef>
                <a:spcPct val="0"/>
              </a:spcBef>
              <a:spcAft>
                <a:spcPct val="0"/>
              </a:spcAft>
              <a:defRPr>
                <a:solidFill>
                  <a:schemeClr val="tx1"/>
                </a:solidFill>
                <a:latin typeface="Tw Cen MT" pitchFamily="34" charset="0"/>
                <a:cs typeface="Arial" pitchFamily="34" charset="0"/>
              </a:defRPr>
            </a:lvl8pPr>
            <a:lvl9pPr marL="3886200" indent="-228600" eaLnBrk="0" fontAlgn="base" hangingPunct="0">
              <a:spcBef>
                <a:spcPct val="0"/>
              </a:spcBef>
              <a:spcAft>
                <a:spcPct val="0"/>
              </a:spcAft>
              <a:defRPr>
                <a:solidFill>
                  <a:schemeClr val="tx1"/>
                </a:solidFill>
                <a:latin typeface="Tw Cen MT" pitchFamily="34" charset="0"/>
                <a:cs typeface="Arial" pitchFamily="34" charset="0"/>
              </a:defRPr>
            </a:lvl9pPr>
          </a:lstStyle>
          <a:p>
            <a:pPr eaLnBrk="1" hangingPunct="1"/>
            <a:r>
              <a:rPr lang="en-US" altLang="en-US" dirty="0"/>
              <a:t>2 sets of statutes next 20 </a:t>
            </a:r>
            <a:r>
              <a:rPr lang="en-US" altLang="en-US" dirty="0" smtClean="0"/>
              <a:t>yrs.</a:t>
            </a:r>
            <a:endParaRPr lang="en-US" altLang="en-US" dirty="0"/>
          </a:p>
        </p:txBody>
      </p:sp>
      <p:sp>
        <p:nvSpPr>
          <p:cNvPr id="6" name="TextBox 5"/>
          <p:cNvSpPr txBox="1"/>
          <p:nvPr/>
        </p:nvSpPr>
        <p:spPr>
          <a:xfrm>
            <a:off x="7473004" y="4460427"/>
            <a:ext cx="560473" cy="523220"/>
          </a:xfrm>
          <a:prstGeom prst="rect">
            <a:avLst/>
          </a:prstGeom>
          <a:solidFill>
            <a:srgbClr val="FF0000"/>
          </a:solidFill>
          <a:ln>
            <a:solidFill>
              <a:srgbClr val="0070C0"/>
            </a:solidFill>
          </a:ln>
        </p:spPr>
        <p:txBody>
          <a:bodyPr wrap="none" rtlCol="0">
            <a:spAutoFit/>
          </a:bodyPr>
          <a:lstStyle/>
          <a:p>
            <a:pPr algn="ctr"/>
            <a:r>
              <a:rPr lang="en-US" sz="1400" dirty="0" smtClean="0"/>
              <a:t>2014</a:t>
            </a:r>
          </a:p>
          <a:p>
            <a:pPr algn="ctr"/>
            <a:r>
              <a:rPr lang="en-US" sz="1400" i="1" dirty="0" smtClean="0"/>
              <a:t>Alice</a:t>
            </a:r>
            <a:endParaRPr lang="en-US" sz="1400" i="1" dirty="0"/>
          </a:p>
        </p:txBody>
      </p:sp>
      <p:sp>
        <p:nvSpPr>
          <p:cNvPr id="10" name="TextBox 9"/>
          <p:cNvSpPr txBox="1"/>
          <p:nvPr/>
        </p:nvSpPr>
        <p:spPr>
          <a:xfrm>
            <a:off x="3196363" y="5300990"/>
            <a:ext cx="559769" cy="523220"/>
          </a:xfrm>
          <a:prstGeom prst="rect">
            <a:avLst/>
          </a:prstGeom>
          <a:solidFill>
            <a:srgbClr val="FF0000"/>
          </a:solidFill>
          <a:ln>
            <a:solidFill>
              <a:srgbClr val="0070C0"/>
            </a:solidFill>
          </a:ln>
        </p:spPr>
        <p:txBody>
          <a:bodyPr wrap="none" rtlCol="0">
            <a:spAutoFit/>
          </a:bodyPr>
          <a:lstStyle/>
          <a:p>
            <a:pPr algn="ctr"/>
            <a:r>
              <a:rPr lang="en-US" sz="1400" dirty="0" smtClean="0"/>
              <a:t>2009</a:t>
            </a:r>
          </a:p>
          <a:p>
            <a:pPr algn="ctr"/>
            <a:r>
              <a:rPr lang="en-US" sz="1400" i="1" dirty="0" err="1" smtClean="0"/>
              <a:t>Bilski</a:t>
            </a:r>
            <a:endParaRPr lang="en-US" sz="1400" i="1" dirty="0"/>
          </a:p>
        </p:txBody>
      </p:sp>
      <p:sp>
        <p:nvSpPr>
          <p:cNvPr id="11" name="TextBox 10"/>
          <p:cNvSpPr txBox="1"/>
          <p:nvPr/>
        </p:nvSpPr>
        <p:spPr>
          <a:xfrm>
            <a:off x="4352466" y="5300990"/>
            <a:ext cx="734496" cy="523220"/>
          </a:xfrm>
          <a:prstGeom prst="rect">
            <a:avLst/>
          </a:prstGeom>
          <a:solidFill>
            <a:srgbClr val="FF0000"/>
          </a:solidFill>
          <a:ln>
            <a:solidFill>
              <a:srgbClr val="0070C0"/>
            </a:solidFill>
          </a:ln>
        </p:spPr>
        <p:txBody>
          <a:bodyPr wrap="none" rtlCol="0">
            <a:spAutoFit/>
          </a:bodyPr>
          <a:lstStyle/>
          <a:p>
            <a:pPr algn="ctr"/>
            <a:r>
              <a:rPr lang="en-US" sz="1400" dirty="0" smtClean="0"/>
              <a:t>2011</a:t>
            </a:r>
          </a:p>
          <a:p>
            <a:pPr algn="ctr"/>
            <a:r>
              <a:rPr lang="en-US" sz="1400" i="1" dirty="0" smtClean="0"/>
              <a:t>Classen</a:t>
            </a:r>
            <a:endParaRPr lang="en-US" sz="1400" i="1" dirty="0"/>
          </a:p>
        </p:txBody>
      </p:sp>
      <p:sp>
        <p:nvSpPr>
          <p:cNvPr id="12" name="TextBox 11"/>
          <p:cNvSpPr txBox="1"/>
          <p:nvPr/>
        </p:nvSpPr>
        <p:spPr>
          <a:xfrm>
            <a:off x="2668932" y="5296251"/>
            <a:ext cx="550151" cy="523220"/>
          </a:xfrm>
          <a:prstGeom prst="rect">
            <a:avLst/>
          </a:prstGeom>
          <a:solidFill>
            <a:srgbClr val="FF0000"/>
          </a:solidFill>
          <a:ln>
            <a:solidFill>
              <a:srgbClr val="0070C0"/>
            </a:solidFill>
          </a:ln>
        </p:spPr>
        <p:txBody>
          <a:bodyPr wrap="none" rtlCol="0">
            <a:spAutoFit/>
          </a:bodyPr>
          <a:lstStyle/>
          <a:p>
            <a:pPr algn="ctr"/>
            <a:r>
              <a:rPr lang="en-US" sz="1400" dirty="0" smtClean="0"/>
              <a:t>2007</a:t>
            </a:r>
          </a:p>
          <a:p>
            <a:pPr algn="ctr"/>
            <a:r>
              <a:rPr lang="en-US" sz="1400" i="1" dirty="0" err="1" smtClean="0"/>
              <a:t>KSR</a:t>
            </a:r>
            <a:endParaRPr lang="en-US" sz="1400" i="1" dirty="0"/>
          </a:p>
        </p:txBody>
      </p:sp>
      <p:sp>
        <p:nvSpPr>
          <p:cNvPr id="13" name="TextBox 12"/>
          <p:cNvSpPr txBox="1"/>
          <p:nvPr/>
        </p:nvSpPr>
        <p:spPr>
          <a:xfrm>
            <a:off x="3778270" y="5300990"/>
            <a:ext cx="574196" cy="523220"/>
          </a:xfrm>
          <a:prstGeom prst="rect">
            <a:avLst/>
          </a:prstGeom>
          <a:solidFill>
            <a:srgbClr val="FF0000"/>
          </a:solidFill>
          <a:ln>
            <a:solidFill>
              <a:srgbClr val="0070C0"/>
            </a:solidFill>
          </a:ln>
        </p:spPr>
        <p:txBody>
          <a:bodyPr wrap="none" rtlCol="0">
            <a:spAutoFit/>
          </a:bodyPr>
          <a:lstStyle/>
          <a:p>
            <a:r>
              <a:rPr lang="en-US" sz="1400" dirty="0" smtClean="0"/>
              <a:t>2010</a:t>
            </a:r>
          </a:p>
          <a:p>
            <a:r>
              <a:rPr lang="en-US" sz="1400" i="1" dirty="0" smtClean="0"/>
              <a:t>Ariad</a:t>
            </a:r>
            <a:endParaRPr lang="en-US" sz="1400" i="1" dirty="0"/>
          </a:p>
        </p:txBody>
      </p:sp>
      <p:sp>
        <p:nvSpPr>
          <p:cNvPr id="14" name="TextBox 13"/>
          <p:cNvSpPr txBox="1"/>
          <p:nvPr/>
        </p:nvSpPr>
        <p:spPr>
          <a:xfrm>
            <a:off x="869232" y="5243036"/>
            <a:ext cx="550151" cy="523220"/>
          </a:xfrm>
          <a:prstGeom prst="rect">
            <a:avLst/>
          </a:prstGeom>
          <a:solidFill>
            <a:srgbClr val="FF0000"/>
          </a:solidFill>
          <a:ln>
            <a:solidFill>
              <a:srgbClr val="0070C0"/>
            </a:solidFill>
          </a:ln>
        </p:spPr>
        <p:txBody>
          <a:bodyPr wrap="none" rtlCol="0">
            <a:spAutoFit/>
          </a:bodyPr>
          <a:lstStyle/>
          <a:p>
            <a:pPr algn="ctr"/>
            <a:r>
              <a:rPr lang="en-US" sz="1400" dirty="0" smtClean="0"/>
              <a:t>1997</a:t>
            </a:r>
          </a:p>
          <a:p>
            <a:pPr algn="ctr"/>
            <a:r>
              <a:rPr lang="en-US" sz="1400" i="1" dirty="0" smtClean="0"/>
              <a:t>Lilly</a:t>
            </a:r>
            <a:endParaRPr lang="en-US" sz="1400" i="1" dirty="0"/>
          </a:p>
        </p:txBody>
      </p:sp>
      <p:sp>
        <p:nvSpPr>
          <p:cNvPr id="15" name="TextBox 14"/>
          <p:cNvSpPr txBox="1"/>
          <p:nvPr/>
        </p:nvSpPr>
        <p:spPr>
          <a:xfrm>
            <a:off x="1833091" y="5882640"/>
            <a:ext cx="633635" cy="523220"/>
          </a:xfrm>
          <a:prstGeom prst="rect">
            <a:avLst/>
          </a:prstGeom>
          <a:solidFill>
            <a:srgbClr val="FF0000"/>
          </a:solidFill>
          <a:ln>
            <a:solidFill>
              <a:schemeClr val="accent1"/>
            </a:solidFill>
          </a:ln>
        </p:spPr>
        <p:txBody>
          <a:bodyPr wrap="none" rtlCol="0">
            <a:spAutoFit/>
          </a:bodyPr>
          <a:lstStyle/>
          <a:p>
            <a:pPr algn="ctr"/>
            <a:r>
              <a:rPr lang="en-US" sz="1400" dirty="0" smtClean="0"/>
              <a:t>2003</a:t>
            </a:r>
          </a:p>
          <a:p>
            <a:pPr algn="ctr"/>
            <a:r>
              <a:rPr lang="en-US" sz="1400" i="1" dirty="0" err="1" smtClean="0"/>
              <a:t>Dayco</a:t>
            </a:r>
            <a:endParaRPr lang="en-US" sz="1400" i="1" dirty="0"/>
          </a:p>
        </p:txBody>
      </p:sp>
      <p:sp>
        <p:nvSpPr>
          <p:cNvPr id="16" name="TextBox 15"/>
          <p:cNvSpPr txBox="1"/>
          <p:nvPr/>
        </p:nvSpPr>
        <p:spPr>
          <a:xfrm>
            <a:off x="2482215" y="5867400"/>
            <a:ext cx="923586" cy="523220"/>
          </a:xfrm>
          <a:prstGeom prst="rect">
            <a:avLst/>
          </a:prstGeom>
          <a:solidFill>
            <a:srgbClr val="FF0000"/>
          </a:solidFill>
          <a:ln>
            <a:solidFill>
              <a:schemeClr val="accent1"/>
            </a:solidFill>
          </a:ln>
        </p:spPr>
        <p:txBody>
          <a:bodyPr wrap="none" rtlCol="0">
            <a:spAutoFit/>
          </a:bodyPr>
          <a:lstStyle/>
          <a:p>
            <a:pPr algn="ctr"/>
            <a:r>
              <a:rPr lang="en-US" sz="1400" dirty="0" smtClean="0"/>
              <a:t>2007</a:t>
            </a:r>
          </a:p>
          <a:p>
            <a:pPr algn="ctr"/>
            <a:r>
              <a:rPr lang="en-US" sz="1400" i="1" dirty="0" smtClean="0"/>
              <a:t>McKesson</a:t>
            </a:r>
            <a:endParaRPr lang="en-US" sz="1400" i="1" dirty="0"/>
          </a:p>
        </p:txBody>
      </p:sp>
      <p:sp>
        <p:nvSpPr>
          <p:cNvPr id="17" name="TextBox 16"/>
          <p:cNvSpPr txBox="1"/>
          <p:nvPr/>
        </p:nvSpPr>
        <p:spPr>
          <a:xfrm>
            <a:off x="3384675" y="5867420"/>
            <a:ext cx="665695" cy="523220"/>
          </a:xfrm>
          <a:prstGeom prst="rect">
            <a:avLst/>
          </a:prstGeom>
          <a:solidFill>
            <a:srgbClr val="FF0000"/>
          </a:solidFill>
          <a:ln>
            <a:solidFill>
              <a:schemeClr val="accent1"/>
            </a:solidFill>
          </a:ln>
        </p:spPr>
        <p:txBody>
          <a:bodyPr wrap="none" rtlCol="0">
            <a:spAutoFit/>
          </a:bodyPr>
          <a:lstStyle/>
          <a:p>
            <a:r>
              <a:rPr lang="en-US" sz="1400" dirty="0" smtClean="0"/>
              <a:t>2009</a:t>
            </a:r>
          </a:p>
          <a:p>
            <a:r>
              <a:rPr lang="en-US" sz="1400" i="1" dirty="0" smtClean="0"/>
              <a:t>Larson</a:t>
            </a:r>
            <a:endParaRPr lang="en-US" sz="1400" i="1" dirty="0"/>
          </a:p>
        </p:txBody>
      </p:sp>
      <p:sp>
        <p:nvSpPr>
          <p:cNvPr id="18" name="TextBox 17"/>
          <p:cNvSpPr txBox="1"/>
          <p:nvPr/>
        </p:nvSpPr>
        <p:spPr>
          <a:xfrm>
            <a:off x="4050370" y="5882640"/>
            <a:ext cx="1017779" cy="523220"/>
          </a:xfrm>
          <a:prstGeom prst="rect">
            <a:avLst/>
          </a:prstGeom>
          <a:solidFill>
            <a:srgbClr val="FF0000"/>
          </a:solidFill>
          <a:ln>
            <a:solidFill>
              <a:schemeClr val="accent1"/>
            </a:solidFill>
          </a:ln>
        </p:spPr>
        <p:txBody>
          <a:bodyPr wrap="none" rtlCol="0">
            <a:spAutoFit/>
          </a:bodyPr>
          <a:lstStyle/>
          <a:p>
            <a:pPr algn="ctr"/>
            <a:r>
              <a:rPr lang="en-US" sz="1400" dirty="0" smtClean="0"/>
              <a:t>2011</a:t>
            </a:r>
          </a:p>
          <a:p>
            <a:pPr algn="ctr"/>
            <a:r>
              <a:rPr lang="en-US" sz="1400" i="1" dirty="0" smtClean="0"/>
              <a:t>Therasense</a:t>
            </a:r>
            <a:endParaRPr lang="en-US" sz="1400" i="1" dirty="0"/>
          </a:p>
        </p:txBody>
      </p:sp>
      <p:sp>
        <p:nvSpPr>
          <p:cNvPr id="19" name="TextBox 18"/>
          <p:cNvSpPr txBox="1"/>
          <p:nvPr/>
        </p:nvSpPr>
        <p:spPr>
          <a:xfrm>
            <a:off x="7467802" y="4984123"/>
            <a:ext cx="790601" cy="523220"/>
          </a:xfrm>
          <a:prstGeom prst="rect">
            <a:avLst/>
          </a:prstGeom>
          <a:solidFill>
            <a:srgbClr val="FF0000"/>
          </a:solidFill>
          <a:ln>
            <a:solidFill>
              <a:schemeClr val="accent1"/>
            </a:solidFill>
          </a:ln>
        </p:spPr>
        <p:txBody>
          <a:bodyPr wrap="none" rtlCol="0">
            <a:spAutoFit/>
          </a:bodyPr>
          <a:lstStyle/>
          <a:p>
            <a:pPr algn="ctr"/>
            <a:r>
              <a:rPr lang="en-US" sz="1400" dirty="0" smtClean="0"/>
              <a:t>2014</a:t>
            </a:r>
          </a:p>
          <a:p>
            <a:pPr algn="ctr"/>
            <a:r>
              <a:rPr lang="en-US" sz="1400" i="1" dirty="0" smtClean="0"/>
              <a:t>Nautilus</a:t>
            </a:r>
            <a:endParaRPr lang="en-US" sz="1400" i="1" dirty="0"/>
          </a:p>
        </p:txBody>
      </p:sp>
      <p:cxnSp>
        <p:nvCxnSpPr>
          <p:cNvPr id="21" name="Straight Arrow Connector 20"/>
          <p:cNvCxnSpPr>
            <a:stCxn id="14" idx="0"/>
          </p:cNvCxnSpPr>
          <p:nvPr/>
        </p:nvCxnSpPr>
        <p:spPr>
          <a:xfrm flipH="1" flipV="1">
            <a:off x="1144307" y="4851431"/>
            <a:ext cx="1" cy="3916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67802" y="5504646"/>
            <a:ext cx="735138" cy="523220"/>
          </a:xfrm>
          <a:prstGeom prst="rect">
            <a:avLst/>
          </a:prstGeom>
          <a:solidFill>
            <a:srgbClr val="FF0000"/>
          </a:solidFill>
          <a:ln>
            <a:solidFill>
              <a:schemeClr val="accent1"/>
            </a:solidFill>
          </a:ln>
        </p:spPr>
        <p:txBody>
          <a:bodyPr wrap="none" rtlCol="0">
            <a:spAutoFit/>
          </a:bodyPr>
          <a:lstStyle/>
          <a:p>
            <a:pPr algn="ctr"/>
            <a:r>
              <a:rPr lang="en-US" sz="1400" dirty="0" smtClean="0"/>
              <a:t>2014…</a:t>
            </a:r>
          </a:p>
          <a:p>
            <a:pPr algn="ctr"/>
            <a:r>
              <a:rPr lang="en-US" sz="1400" i="1" dirty="0" smtClean="0"/>
              <a:t>Akamai</a:t>
            </a:r>
            <a:endParaRPr lang="en-US" sz="1400" i="1" dirty="0"/>
          </a:p>
        </p:txBody>
      </p:sp>
      <p:sp>
        <p:nvSpPr>
          <p:cNvPr id="20" name="TextBox 19"/>
          <p:cNvSpPr txBox="1"/>
          <p:nvPr/>
        </p:nvSpPr>
        <p:spPr>
          <a:xfrm>
            <a:off x="5094906" y="5364404"/>
            <a:ext cx="1398653" cy="461665"/>
          </a:xfrm>
          <a:prstGeom prst="rect">
            <a:avLst/>
          </a:prstGeom>
          <a:solidFill>
            <a:srgbClr val="FF0000"/>
          </a:solidFill>
          <a:ln>
            <a:solidFill>
              <a:schemeClr val="accent1"/>
            </a:solidFill>
          </a:ln>
        </p:spPr>
        <p:txBody>
          <a:bodyPr wrap="none" rtlCol="0">
            <a:spAutoFit/>
          </a:bodyPr>
          <a:lstStyle/>
          <a:p>
            <a:pPr algn="ctr"/>
            <a:r>
              <a:rPr lang="en-US" sz="1200" dirty="0" smtClean="0"/>
              <a:t>2011</a:t>
            </a:r>
          </a:p>
          <a:p>
            <a:r>
              <a:rPr lang="en-US" sz="1200" i="1" dirty="0" err="1" smtClean="0"/>
              <a:t>Centocor</a:t>
            </a:r>
            <a:r>
              <a:rPr lang="en-US" sz="1200" i="1" dirty="0" smtClean="0"/>
              <a:t> v. Abbott</a:t>
            </a:r>
            <a:endParaRPr lang="en-US" sz="1200" i="1" dirty="0"/>
          </a:p>
        </p:txBody>
      </p:sp>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65"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8</a:t>
            </a:fld>
            <a:endParaRPr lang="en-US" dirty="0">
              <a:latin typeface="+mj-lt"/>
            </a:endParaRPr>
          </a:p>
        </p:txBody>
      </p:sp>
    </p:spTree>
    <p:extLst>
      <p:ext uri="{BB962C8B-B14F-4D97-AF65-F5344CB8AC3E}">
        <p14:creationId xmlns:p14="http://schemas.microsoft.com/office/powerpoint/2010/main" val="447868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533400"/>
            <a:ext cx="8229600" cy="1143000"/>
          </a:xfrm>
        </p:spPr>
        <p:txBody>
          <a:bodyPr/>
          <a:lstStyle/>
          <a:p>
            <a:pPr eaLnBrk="1" hangingPunct="1"/>
            <a:r>
              <a:rPr lang="en-US" altLang="en-US" b="1" dirty="0" smtClean="0">
                <a:effectLst>
                  <a:outerShdw blurRad="38100" dist="38100" dir="2700000" algn="tl">
                    <a:srgbClr val="000000">
                      <a:alpha val="43137"/>
                    </a:srgbClr>
                  </a:outerShdw>
                </a:effectLst>
              </a:rPr>
              <a:t>Timing - 37 CFR § 1.97(e)(1)</a:t>
            </a:r>
          </a:p>
        </p:txBody>
      </p:sp>
      <p:sp>
        <p:nvSpPr>
          <p:cNvPr id="21507" name="Rectangle 5"/>
          <p:cNvSpPr>
            <a:spLocks noGrp="1" noChangeArrowheads="1"/>
          </p:cNvSpPr>
          <p:nvPr>
            <p:ph idx="1"/>
          </p:nvPr>
        </p:nvSpPr>
        <p:spPr>
          <a:xfrm>
            <a:off x="457200" y="1798637"/>
            <a:ext cx="8229600" cy="4525963"/>
          </a:xfrm>
        </p:spPr>
        <p:txBody>
          <a:bodyPr/>
          <a:lstStyle/>
          <a:p>
            <a:pPr eaLnBrk="1" hangingPunct="1"/>
            <a:r>
              <a:rPr lang="en-US" altLang="en-US" dirty="0" smtClean="0"/>
              <a:t>(e) A statement under this section must state either:</a:t>
            </a:r>
          </a:p>
          <a:p>
            <a:pPr lvl="1" eaLnBrk="1" hangingPunct="1"/>
            <a:r>
              <a:rPr lang="en-US" altLang="en-US" dirty="0" smtClean="0"/>
              <a:t>(1) That each item of information contained in the information disclosure statement was </a:t>
            </a:r>
            <a:r>
              <a:rPr lang="en-US" altLang="en-US" b="1" i="1" u="sng" dirty="0" smtClean="0">
                <a:solidFill>
                  <a:srgbClr val="FFFF00"/>
                </a:solidFill>
              </a:rPr>
              <a:t>first</a:t>
            </a:r>
            <a:r>
              <a:rPr lang="en-US" altLang="en-US" b="1" dirty="0" smtClean="0"/>
              <a:t> </a:t>
            </a:r>
            <a:r>
              <a:rPr lang="en-US" altLang="en-US" dirty="0" smtClean="0"/>
              <a:t>cited in </a:t>
            </a:r>
            <a:r>
              <a:rPr lang="en-US" altLang="en-US" b="1" i="1" u="sng" dirty="0" smtClean="0">
                <a:solidFill>
                  <a:srgbClr val="FFFF00"/>
                </a:solidFill>
              </a:rPr>
              <a:t>any</a:t>
            </a:r>
            <a:r>
              <a:rPr lang="en-US" altLang="en-US" dirty="0" smtClean="0"/>
              <a:t> communication from a foreign patent office in a counterpart </a:t>
            </a:r>
            <a:r>
              <a:rPr lang="en-US" altLang="en-US" b="1" i="1" u="sng" dirty="0" smtClean="0">
                <a:solidFill>
                  <a:srgbClr val="FFFF00"/>
                </a:solidFill>
              </a:rPr>
              <a:t>foreign</a:t>
            </a:r>
            <a:r>
              <a:rPr lang="en-US" altLang="en-US" dirty="0" smtClean="0"/>
              <a:t> application not more than three months prior to the filing of the information disclosure statement;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592234"/>
            <a:ext cx="1016706" cy="141744"/>
          </a:xfrm>
          <a:prstGeom prst="rect">
            <a:avLst/>
          </a:prstGeom>
        </p:spPr>
      </p:pic>
      <p:sp>
        <p:nvSpPr>
          <p:cNvPr id="8" name="Slide Number Placeholder 8"/>
          <p:cNvSpPr>
            <a:spLocks noGrp="1"/>
          </p:cNvSpPr>
          <p:nvPr>
            <p:ph type="sldNum" sz="quarter" idx="12"/>
          </p:nvPr>
        </p:nvSpPr>
        <p:spPr>
          <a:xfrm>
            <a:off x="7010400" y="6492875"/>
            <a:ext cx="2133600" cy="365125"/>
          </a:xfrm>
        </p:spPr>
        <p:txBody>
          <a:bodyPr/>
          <a:lstStyle/>
          <a:p>
            <a:fld id="{D97C14EE-A7F4-4A68-805E-596E56B3E75C}" type="slidenum">
              <a:rPr lang="en-US" smtClean="0">
                <a:latin typeface="+mj-lt"/>
              </a:rPr>
              <a:t>9</a:t>
            </a:fld>
            <a:endParaRPr lang="en-US" dirty="0">
              <a:latin typeface="+mj-lt"/>
            </a:endParaRPr>
          </a:p>
        </p:txBody>
      </p:sp>
    </p:spTree>
    <p:extLst>
      <p:ext uri="{BB962C8B-B14F-4D97-AF65-F5344CB8AC3E}">
        <p14:creationId xmlns:p14="http://schemas.microsoft.com/office/powerpoint/2010/main" val="1048214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eorgia"/>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831</TotalTime>
  <Words>3592</Words>
  <Application>Microsoft Office PowerPoint</Application>
  <PresentationFormat>On-screen Show (4:3)</PresentationFormat>
  <Paragraphs>405</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Duty of Disclosure –  When is enough, ENOUGH!!?</vt:lpstr>
      <vt:lpstr>AGENDA</vt:lpstr>
      <vt:lpstr>Distinguishing DC from IC</vt:lpstr>
      <vt:lpstr>The Four Horsemen of the Duty of Candor Apocalypse</vt:lpstr>
      <vt:lpstr>“What” to report?</vt:lpstr>
      <vt:lpstr>“When” to report?</vt:lpstr>
      <vt:lpstr>Patent Grant Time Line Global Prosecution Twister</vt:lpstr>
      <vt:lpstr>Chronological Legal Change</vt:lpstr>
      <vt:lpstr>Timing - 37 CFR § 1.97(e)(1)</vt:lpstr>
      <vt:lpstr>The Problems with § 1.97(e)(1)</vt:lpstr>
      <vt:lpstr>37 CFR § 1.97(e)(2)</vt:lpstr>
      <vt:lpstr>The Problems with § 1.97(e)(2)</vt:lpstr>
      <vt:lpstr>“How” to report?</vt:lpstr>
      <vt:lpstr>PowerPoint Presentation</vt:lpstr>
      <vt:lpstr>Business Check – Budget Time &amp; That’s if the product doesn’t get abandoned</vt:lpstr>
      <vt:lpstr>Reissue/Reexam v. IPR/PGR/CBM</vt:lpstr>
      <vt:lpstr>IPR / PGR / CBM –What to include?</vt:lpstr>
      <vt:lpstr>Idle Free Prior Art of Record</vt:lpstr>
      <vt:lpstr>IPR2015-00040  MasterImage 3D, Inc. v. Reald Inc.</vt:lpstr>
      <vt:lpstr>What about foreign proceedings and other litigations?</vt:lpstr>
      <vt:lpstr>PowerPoint Presentation</vt:lpstr>
      <vt:lpstr>Certifications &amp; Candor</vt:lpstr>
      <vt:lpstr>Correcting your mistakes</vt:lpstr>
      <vt:lpstr>Fixing Mistaeks Mistakes</vt:lpstr>
      <vt:lpstr>Conclusion</vt:lpstr>
      <vt:lpstr>PowerPoint Presentation</vt:lpstr>
      <vt:lpstr> Thank You!</vt:lpstr>
    </vt:vector>
  </TitlesOfParts>
  <Company>Drinker Biddle &amp; Reath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Mercedes Meyer</dc:creator>
  <cp:lastModifiedBy>Mercedes Meyer</cp:lastModifiedBy>
  <cp:revision>136</cp:revision>
  <dcterms:created xsi:type="dcterms:W3CDTF">2016-09-11T12:37:26Z</dcterms:created>
  <dcterms:modified xsi:type="dcterms:W3CDTF">2016-10-05T11:38:24Z</dcterms:modified>
</cp:coreProperties>
</file>