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1" r:id="rId5"/>
    <p:sldId id="264" r:id="rId6"/>
    <p:sldId id="282" r:id="rId7"/>
    <p:sldId id="283" r:id="rId8"/>
    <p:sldId id="284" r:id="rId9"/>
    <p:sldId id="262" r:id="rId10"/>
    <p:sldId id="259" r:id="rId11"/>
    <p:sldId id="271" r:id="rId12"/>
    <p:sldId id="274" r:id="rId13"/>
    <p:sldId id="263" r:id="rId14"/>
    <p:sldId id="272" r:id="rId15"/>
    <p:sldId id="260" r:id="rId16"/>
    <p:sldId id="265" r:id="rId17"/>
    <p:sldId id="296" r:id="rId18"/>
    <p:sldId id="297" r:id="rId19"/>
    <p:sldId id="266" r:id="rId20"/>
    <p:sldId id="275" r:id="rId21"/>
    <p:sldId id="277" r:id="rId22"/>
    <p:sldId id="268" r:id="rId23"/>
    <p:sldId id="269" r:id="rId2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183" autoAdjust="0"/>
  </p:normalViewPr>
  <p:slideViewPr>
    <p:cSldViewPr>
      <p:cViewPr>
        <p:scale>
          <a:sx n="110" d="100"/>
          <a:sy n="110" d="100"/>
        </p:scale>
        <p:origin x="-1560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EF808-1AE4-4E76-B4E1-29F2D3C7CA89}" type="datetimeFigureOut">
              <a:rPr lang="en-US" smtClean="0"/>
              <a:t>10/7/2016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F769D-837E-46C5-9F68-E1A25DB330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81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769D-837E-46C5-9F68-E1A25DB330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9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769D-837E-46C5-9F68-E1A25DB330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65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769D-837E-46C5-9F68-E1A25DB330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769D-837E-46C5-9F68-E1A25DB330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3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for example Source Search Technologies LLC v. Kayak Software Corp. 2016 WL 1259961 (3/31/2016) wherein the court held that the case was exceptional in part.  D. NJ.  </a:t>
            </a:r>
          </a:p>
          <a:p>
            <a:endParaRPr lang="en-US" dirty="0" smtClean="0"/>
          </a:p>
          <a:p>
            <a:r>
              <a:rPr lang="en-US" dirty="0" err="1" smtClean="0"/>
              <a:t>Yodlee</a:t>
            </a:r>
            <a:r>
              <a:rPr lang="en-US" dirty="0" smtClean="0"/>
              <a:t> Inc. v. Plaid Techs Inc. 2016 BL 164198, D. Del. No. 14-1445 (5/23/16).  </a:t>
            </a:r>
            <a:r>
              <a:rPr lang="en-US" dirty="0" err="1" smtClean="0"/>
              <a:t>Yodlee</a:t>
            </a:r>
            <a:r>
              <a:rPr lang="en-US" dirty="0" smtClean="0"/>
              <a:t> benefited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Enfish</a:t>
            </a:r>
            <a:r>
              <a:rPr lang="en-US" baseline="0" dirty="0" smtClean="0"/>
              <a:t> by having a detailed analysis, even in Delaware.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Bob Bahr issued a memorandum on May 19, 2016 indicating that neither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Enfish</a:t>
            </a:r>
            <a:r>
              <a:rPr lang="en-US" baseline="0" dirty="0" smtClean="0"/>
              <a:t> nor TLI alter the framework for how examiners are to examine claims under 101.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769D-837E-46C5-9F68-E1A25DB330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33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769D-837E-46C5-9F68-E1A25DB330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74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one is like </a:t>
            </a:r>
            <a:r>
              <a:rPr lang="en-US" dirty="0" err="1" smtClean="0"/>
              <a:t>Ariosa</a:t>
            </a:r>
            <a:r>
              <a:rPr lang="en-US" dirty="0" smtClean="0"/>
              <a:t> and Mayo dealing with a law of nature.</a:t>
            </a:r>
          </a:p>
          <a:p>
            <a:endParaRPr lang="en-US" dirty="0" smtClean="0"/>
          </a:p>
          <a:p>
            <a:r>
              <a:rPr lang="en-US" dirty="0" smtClean="0"/>
              <a:t>Step two involved amplifying DNA which was known in the art.  Step 2 is the step of analyzing the amplified DNA – which was well known and routine.  Thus the steps don’t offer</a:t>
            </a:r>
            <a:r>
              <a:rPr lang="en-US" baseline="0" dirty="0" smtClean="0"/>
              <a:t> anything alone or in combination that is inventive to make it patent eligible.  A simple comparison st4ep does not represent an unconventional inventive application sufficient to make it patent </a:t>
            </a:r>
            <a:r>
              <a:rPr lang="en-US" baseline="0" dirty="0" err="1" smtClean="0"/>
              <a:t>elibible</a:t>
            </a:r>
            <a:r>
              <a:rPr lang="en-US" baseline="0" dirty="0" smtClean="0"/>
              <a:t>.  </a:t>
            </a:r>
          </a:p>
          <a:p>
            <a:r>
              <a:rPr lang="en-US" baseline="0" dirty="0" smtClean="0"/>
              <a:t>Found the claim very similar to </a:t>
            </a:r>
            <a:r>
              <a:rPr lang="en-US" baseline="0" dirty="0" err="1" smtClean="0"/>
              <a:t>Ariosa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769D-837E-46C5-9F68-E1A25DB330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00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‘468 patent</a:t>
            </a:r>
            <a:r>
              <a:rPr lang="en-US" baseline="0" dirty="0" smtClean="0"/>
              <a:t> is directed to a method to determine responsiveness of a cancer (non small cell lung cancer) for treatment with a specific type of drug, </a:t>
            </a:r>
            <a:r>
              <a:rPr lang="en-US" baseline="0" dirty="0" err="1" smtClean="0"/>
              <a:t>gefitinib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relotinib</a:t>
            </a:r>
            <a:r>
              <a:rPr lang="en-US" baseline="0" dirty="0" smtClean="0"/>
              <a:t>.  The court held those claims were directed to a law of nature.  The 2015 case was done through a 12(b)(6) motion.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‘349, ‘769 and ‘916 patents all claim priority to the ‘468 patent.  The language is similar and </a:t>
            </a:r>
            <a:r>
              <a:rPr lang="en-US" baseline="0" dirty="0" err="1" smtClean="0"/>
              <a:t>Esoterix</a:t>
            </a:r>
            <a:r>
              <a:rPr lang="en-US" baseline="0" dirty="0" smtClean="0"/>
              <a:t> and LabCorp don’t argue otherwise so they are also patent ineligible.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‘036 claims are kit claims.  Everything is routine and conventional.  Thus the kit claims died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F769D-837E-46C5-9F68-E1A25DB330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3FB0C-6193-4B77-BC2A-8FE003D17DC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5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01058-8776-46E2-957C-0A6C733CDCA7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59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3D44-5A51-4670-A90E-7F0CD471FBF5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6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8868B-3910-426B-93F0-584B323DEDDF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27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96BE3-296D-45A0-B332-543CD87370F3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1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594A-6B3B-47C3-854A-976B9C4EBDBA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5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7C000-5734-445F-BE34-9A0CCB09B031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4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663F4-0C99-4D92-9A36-6873BCBEE5BF}" type="datetime1">
              <a:rPr lang="en-US" smtClean="0"/>
              <a:t>10/7/2016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2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5B359-9CB5-4A25-A0B5-E64DAA51E9FB}" type="datetime1">
              <a:rPr lang="en-US" smtClean="0"/>
              <a:t>10/7/2016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3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98CE-F33D-4B65-BDAC-A4EC67AA5D6B}" type="datetime1">
              <a:rPr lang="en-US" smtClean="0"/>
              <a:t>10/7/2016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74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ED7-7AA4-4B71-A2FE-3EE24A00163F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5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F359-8D39-4FD7-B69E-EA938500DBCC}" type="datetime1">
              <a:rPr lang="en-US" smtClean="0"/>
              <a:t>10/7/2016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1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27A44-0DD1-4B8A-8CC0-6AB92CDF986D}" type="datetime1">
              <a:rPr lang="en-US" smtClean="0"/>
              <a:t>10/7/2016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7D2-E8FB-42D5-AAF9-3B181FF30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2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/>
          <a:stretch/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-685800"/>
            <a:ext cx="4876800" cy="2286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101 &amp; Biotech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>
                <a:solidFill>
                  <a:schemeClr val="bg1"/>
                </a:solidFill>
                <a:latin typeface="+mn-lt"/>
              </a:rPr>
              <a:t>Mercedes K. Meyer, Ph.D., J.D.</a:t>
            </a:r>
            <a:br>
              <a:rPr lang="en-US" sz="1800" dirty="0">
                <a:solidFill>
                  <a:schemeClr val="bg1"/>
                </a:solidFill>
                <a:latin typeface="+mn-lt"/>
              </a:rPr>
            </a:br>
            <a:r>
              <a:rPr lang="en-US" sz="1800" dirty="0">
                <a:solidFill>
                  <a:schemeClr val="bg1"/>
                </a:solidFill>
                <a:latin typeface="+mn-lt"/>
              </a:rPr>
              <a:t>Drinker Biddle &amp; Reath LLP</a:t>
            </a:r>
            <a:r>
              <a:rPr lang="en-US" dirty="0"/>
              <a:t/>
            </a:r>
            <a:br>
              <a:rPr lang="en-US" dirty="0"/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953000"/>
            <a:ext cx="6400800" cy="1752600"/>
          </a:xfrm>
        </p:spPr>
        <p:txBody>
          <a:bodyPr/>
          <a:lstStyle/>
          <a:p>
            <a:r>
              <a:rPr lang="en-US" b="1" i="1" dirty="0" smtClean="0"/>
              <a:t>Is this part of a </a:t>
            </a:r>
          </a:p>
          <a:p>
            <a:r>
              <a:rPr lang="en-US" b="1" i="1" dirty="0" smtClean="0"/>
              <a:t>larger patent attack?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Rapid Litigation Management v. </a:t>
            </a:r>
            <a:r>
              <a:rPr lang="en-US" i="1" dirty="0" err="1" smtClean="0"/>
              <a:t>CellzDirect</a:t>
            </a:r>
            <a:r>
              <a:rPr lang="en-US" i="1" dirty="0" smtClean="0"/>
              <a:t> Inc</a:t>
            </a:r>
            <a:r>
              <a:rPr lang="en-US" dirty="0" smtClean="0"/>
              <a:t>. </a:t>
            </a:r>
            <a:br>
              <a:rPr lang="en-US" dirty="0" smtClean="0"/>
            </a:br>
            <a:r>
              <a:rPr lang="en-US" sz="2400" dirty="0" smtClean="0"/>
              <a:t>(Fed. Cir. 2016)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7620000" cy="4525963"/>
          </a:xfrm>
        </p:spPr>
        <p:txBody>
          <a:bodyPr/>
          <a:lstStyle/>
          <a:p>
            <a:r>
              <a:rPr lang="en-US" dirty="0" smtClean="0"/>
              <a:t>Pro-Innovation – hope for stem cells?</a:t>
            </a:r>
          </a:p>
          <a:p>
            <a:r>
              <a:rPr lang="en-US" dirty="0" smtClean="0"/>
              <a:t>Method claim for producing a preparation of multi-cryopreserved hepatocytes</a:t>
            </a:r>
          </a:p>
          <a:p>
            <a:pPr lvl="1"/>
            <a:r>
              <a:rPr lang="en-US" dirty="0" smtClean="0"/>
              <a:t>Requires 2 freeze-thaws and 70% cell viability</a:t>
            </a:r>
          </a:p>
          <a:p>
            <a:pPr lvl="1"/>
            <a:r>
              <a:rPr lang="en-US" dirty="0" smtClean="0"/>
              <a:t>The innovation is to a method of creating a pool of cells and not the pool themselves – court emphasized this point</a:t>
            </a:r>
          </a:p>
          <a:p>
            <a:pPr lvl="1"/>
            <a:r>
              <a:rPr lang="en-US" dirty="0" smtClean="0"/>
              <a:t>There was a teaching away – showing nonobviousness helped the court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1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10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131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Genetic Technologies Ltd. V. </a:t>
            </a:r>
            <a:r>
              <a:rPr lang="en-US" i="1" dirty="0" err="1" smtClean="0"/>
              <a:t>Merial</a:t>
            </a:r>
            <a:r>
              <a:rPr lang="en-US" i="1" dirty="0" smtClean="0"/>
              <a:t> LLC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(Fed. Cir. 2016)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07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GT sues </a:t>
            </a:r>
            <a:r>
              <a:rPr lang="en-US" dirty="0" err="1" smtClean="0"/>
              <a:t>Merial</a:t>
            </a:r>
            <a:r>
              <a:rPr lang="en-US" dirty="0" smtClean="0"/>
              <a:t> &amp; BMS on USPN 5,612,179</a:t>
            </a:r>
          </a:p>
          <a:p>
            <a:pPr lvl="1"/>
            <a:r>
              <a:rPr lang="en-US" dirty="0" smtClean="0"/>
              <a:t>Appeal after a 12(b)(6) motion to dismiss without performing claim construction</a:t>
            </a:r>
          </a:p>
          <a:p>
            <a:pPr lvl="1"/>
            <a:r>
              <a:rPr lang="en-US" i="1" dirty="0" smtClean="0"/>
              <a:t>Mayo</a:t>
            </a:r>
            <a:r>
              <a:rPr lang="en-US" dirty="0" smtClean="0"/>
              <a:t> and </a:t>
            </a:r>
            <a:r>
              <a:rPr lang="en-US" i="1" dirty="0" err="1" smtClean="0"/>
              <a:t>Ariosa</a:t>
            </a:r>
            <a:r>
              <a:rPr lang="en-US" dirty="0" smtClean="0"/>
              <a:t> decisions used to affirm ineligible subject matter</a:t>
            </a:r>
          </a:p>
          <a:p>
            <a:pPr lvl="1"/>
            <a:r>
              <a:rPr lang="en-US" dirty="0" smtClean="0"/>
              <a:t>Court holds that claim 1 is directed to the relationship between non-coding and coding sequences in linkage disequilibrium and the tendency of such non-coding DNA sequences to be representative of the linked coding sequences = a law of nature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1546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11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049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01" y="-46574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Genetic Technologies Ltd. V. </a:t>
            </a:r>
            <a:r>
              <a:rPr lang="en-US" i="1" dirty="0" err="1"/>
              <a:t>Merial</a:t>
            </a:r>
            <a:r>
              <a:rPr lang="en-US" i="1" dirty="0"/>
              <a:t> LLC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(Fed. Cir. 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Claim 1.  A method for detection of at least one coding region allele of a multi-allelic genetic locus comprising: </a:t>
            </a:r>
          </a:p>
          <a:p>
            <a:pPr lvl="1"/>
            <a:r>
              <a:rPr lang="en-US" dirty="0" smtClean="0"/>
              <a:t>a) amplifying genomic DNA with a primer pair that spans a non-coding region sequence, said primer pair defining a DNA sequence which is a genetic linkage with said genetic locus and contains a sufficient number of non-coding region sequence nucleotides to produce an amplified DNA sequence characteristics of said allele; and </a:t>
            </a:r>
          </a:p>
          <a:p>
            <a:pPr lvl="1"/>
            <a:r>
              <a:rPr lang="en-US" dirty="0" smtClean="0"/>
              <a:t>b) analyzing the amplified DNA sequence to detect the allele.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12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45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" y="2309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 err="1" smtClean="0"/>
              <a:t>Indexx</a:t>
            </a:r>
            <a:r>
              <a:rPr lang="en-US" i="1" dirty="0" smtClean="0"/>
              <a:t> Labs v. Charles River Labs</a:t>
            </a:r>
            <a:br>
              <a:rPr lang="en-US" i="1" dirty="0" smtClean="0"/>
            </a:br>
            <a:r>
              <a:rPr lang="en-US" sz="2200" dirty="0" smtClean="0"/>
              <a:t>D. Del. 2016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D. Del 12(b)(6) motion to dismiss denied</a:t>
            </a:r>
          </a:p>
          <a:p>
            <a:pPr lvl="1"/>
            <a:r>
              <a:rPr lang="en-US" dirty="0" smtClean="0"/>
              <a:t>Unusual given 12(b)(6) grant rate in Delaware</a:t>
            </a:r>
          </a:p>
          <a:p>
            <a:pPr lvl="1"/>
            <a:r>
              <a:rPr lang="en-US" dirty="0" smtClean="0"/>
              <a:t>USPNS 8,927,298, 8,945,945, and 9,040,308</a:t>
            </a:r>
          </a:p>
          <a:p>
            <a:pPr lvl="1"/>
            <a:r>
              <a:rPr lang="en-US" dirty="0" smtClean="0"/>
              <a:t>“When examined as an ordered combination of limitations, they described a specific, novel implementation of the abstract idea of collecting, analyzing and reporting.”  Therefore transforming the abstract idea into a patent eligible application…citing to </a:t>
            </a:r>
            <a:r>
              <a:rPr lang="en-US" i="1" dirty="0" smtClean="0"/>
              <a:t>TLI </a:t>
            </a:r>
            <a:r>
              <a:rPr lang="en-US" i="1" dirty="0" err="1" smtClean="0"/>
              <a:t>Commc’ns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13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15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473"/>
            <a:ext cx="92075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Esoterix</a:t>
            </a:r>
            <a:r>
              <a:rPr lang="en-US" i="1" dirty="0" smtClean="0"/>
              <a:t> Genetic Labs v. </a:t>
            </a:r>
            <a:r>
              <a:rPr lang="en-US" i="1" dirty="0" err="1" smtClean="0"/>
              <a:t>Qiagen</a:t>
            </a:r>
            <a:r>
              <a:rPr lang="en-US" i="1" dirty="0" smtClean="0"/>
              <a:t> </a:t>
            </a:r>
            <a:r>
              <a:rPr lang="en-US" i="1" dirty="0"/>
              <a:t>I</a:t>
            </a:r>
            <a:r>
              <a:rPr lang="en-US" i="1" dirty="0" smtClean="0"/>
              <a:t>nc.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2016 WL 4555613 (D. Mass 8/31/16)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Case to watch</a:t>
            </a:r>
          </a:p>
          <a:p>
            <a:pPr lvl="1"/>
            <a:r>
              <a:rPr lang="en-US" dirty="0" smtClean="0"/>
              <a:t>Court found one patent invalid under §101 in 2015</a:t>
            </a:r>
          </a:p>
          <a:p>
            <a:pPr lvl="1"/>
            <a:r>
              <a:rPr lang="en-US" dirty="0" err="1" smtClean="0"/>
              <a:t>Qiagen</a:t>
            </a:r>
            <a:r>
              <a:rPr lang="en-US" dirty="0" smtClean="0"/>
              <a:t> then sought to add 4 more patents</a:t>
            </a:r>
          </a:p>
          <a:p>
            <a:pPr lvl="1"/>
            <a:r>
              <a:rPr lang="en-US" dirty="0" smtClean="0"/>
              <a:t>Court also found those 4 patents invalid under §101 in 2016</a:t>
            </a:r>
          </a:p>
          <a:p>
            <a:pPr lvl="1"/>
            <a:r>
              <a:rPr lang="en-US" dirty="0" smtClean="0"/>
              <a:t>Patents 7294468; 7964349; 8105769; 8465916; and 9035036</a:t>
            </a:r>
          </a:p>
          <a:p>
            <a:pPr lvl="2"/>
            <a:r>
              <a:rPr lang="en-US" dirty="0" smtClean="0"/>
              <a:t>Even the kit claims were found ineligible</a:t>
            </a:r>
          </a:p>
          <a:p>
            <a:pPr lvl="2"/>
            <a:r>
              <a:rPr lang="en-US" dirty="0" smtClean="0"/>
              <a:t>Cancer diagnostic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14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914400"/>
            <a:ext cx="530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7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/>
          <a:lstStyle/>
          <a:p>
            <a:r>
              <a:rPr lang="en-US" i="1" dirty="0" smtClean="0"/>
              <a:t>Oxford </a:t>
            </a:r>
            <a:r>
              <a:rPr lang="en-US" i="1" dirty="0" err="1" smtClean="0"/>
              <a:t>Immunotec</a:t>
            </a:r>
            <a:r>
              <a:rPr lang="en-US" i="1" dirty="0" smtClean="0"/>
              <a:t> v. </a:t>
            </a:r>
            <a:r>
              <a:rPr lang="en-US" i="1" dirty="0" err="1" smtClean="0"/>
              <a:t>Qiagen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229600" cy="4525963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A case to watch</a:t>
            </a:r>
          </a:p>
          <a:p>
            <a:r>
              <a:rPr lang="en-US" dirty="0" smtClean="0"/>
              <a:t>District of Massachusetts</a:t>
            </a:r>
          </a:p>
          <a:p>
            <a:r>
              <a:rPr lang="en-US" dirty="0" smtClean="0"/>
              <a:t>6 patents directed to methods of diagnosing and monitoring tuberculosis (TB) using an </a:t>
            </a:r>
            <a:r>
              <a:rPr lang="en-US" i="1" dirty="0" smtClean="0"/>
              <a:t>in vitro</a:t>
            </a:r>
            <a:r>
              <a:rPr lang="en-US" dirty="0" smtClean="0"/>
              <a:t> test</a:t>
            </a:r>
          </a:p>
          <a:p>
            <a:r>
              <a:rPr lang="en-US" dirty="0" smtClean="0"/>
              <a:t>Method claims survive 12(b)(6) motion to dismiss</a:t>
            </a:r>
          </a:p>
          <a:p>
            <a:r>
              <a:rPr lang="en-US" dirty="0" smtClean="0"/>
              <a:t>BUT kit claims are ruled patent ineligible…</a:t>
            </a:r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7696200" y="304800"/>
            <a:ext cx="457200" cy="4572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15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04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" y="-74036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attack kit claims?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Are the isolated peptides used in the kit products of nature?</a:t>
            </a:r>
          </a:p>
          <a:p>
            <a:pPr lvl="1"/>
            <a:r>
              <a:rPr lang="en-US" dirty="0" smtClean="0"/>
              <a:t>The Court held </a:t>
            </a:r>
            <a:r>
              <a:rPr lang="en-US" b="1" i="1" dirty="0" smtClean="0"/>
              <a:t>yes they were</a:t>
            </a:r>
            <a:r>
              <a:rPr lang="en-US" dirty="0" smtClean="0"/>
              <a:t>.  Inventors were using 8 peptides from the ESAT-6 protein of </a:t>
            </a:r>
            <a:r>
              <a:rPr lang="en-US" i="1" dirty="0" smtClean="0"/>
              <a:t>M. tuberculosis</a:t>
            </a:r>
            <a:r>
              <a:rPr lang="en-US" dirty="0" smtClean="0"/>
              <a:t>, and the ESAT-6 protein is </a:t>
            </a:r>
            <a:r>
              <a:rPr lang="en-US" b="1" dirty="0" smtClean="0"/>
              <a:t>naturally occurring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What does this mean for natural polypeptides?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16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M:\Creative Assets\PowerPoint Images\IP_092916\iStock_6906975_SMAL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9" y="5018881"/>
            <a:ext cx="2289175" cy="17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65" y="0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 a Patent Issued on Non-patentable Subject Matter Invalid?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238" y="1600200"/>
            <a:ext cx="8229600" cy="4525963"/>
          </a:xfrm>
        </p:spPr>
        <p:txBody>
          <a:bodyPr/>
          <a:lstStyle/>
          <a:p>
            <a:r>
              <a:rPr lang="en-US" dirty="0" smtClean="0"/>
              <a:t>35 USC 282 </a:t>
            </a:r>
          </a:p>
          <a:p>
            <a:pPr lvl="1"/>
            <a:r>
              <a:rPr lang="en-US" dirty="0" smtClean="0"/>
              <a:t>102 and 103 are conditions for patentability</a:t>
            </a:r>
          </a:p>
          <a:p>
            <a:pPr lvl="1"/>
            <a:r>
              <a:rPr lang="en-US" dirty="0" smtClean="0"/>
              <a:t>Invalidity defenses under 112 and 251</a:t>
            </a:r>
          </a:p>
          <a:p>
            <a:pPr lvl="1"/>
            <a:r>
              <a:rPr lang="en-US" dirty="0" smtClean="0"/>
              <a:t>101 is not a basis for defense</a:t>
            </a:r>
          </a:p>
          <a:p>
            <a:pPr lvl="1"/>
            <a:r>
              <a:rPr lang="en-US" dirty="0" smtClean="0"/>
              <a:t>Legislative history supports this</a:t>
            </a:r>
          </a:p>
          <a:p>
            <a:r>
              <a:rPr lang="en-US" dirty="0" smtClean="0"/>
              <a:t>1948 Commission &amp; In re </a:t>
            </a:r>
            <a:r>
              <a:rPr lang="en-US" dirty="0" err="1" smtClean="0"/>
              <a:t>Thau</a:t>
            </a:r>
            <a:endParaRPr lang="en-US" dirty="0" smtClean="0"/>
          </a:p>
          <a:p>
            <a:pPr lvl="1"/>
            <a:r>
              <a:rPr lang="en-US" dirty="0" smtClean="0"/>
              <a:t>How 35 USC §§ 100 and 101 came to 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  <a:noFill/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D5F777D2-E8FB-42D5-AAF9-3B181FF3040B}" type="slidenum">
              <a:rPr lang="en-US" b="1" smtClean="0">
                <a:solidFill>
                  <a:schemeClr val="tx1"/>
                </a:solidFill>
              </a:rPr>
              <a:t>17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40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Diamond Grading Tech. v. American Gem Society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(EDTX – Marshall)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September 2016 – another case to watch</a:t>
            </a:r>
          </a:p>
          <a:p>
            <a:r>
              <a:rPr lang="en-US" dirty="0" smtClean="0"/>
              <a:t>12(c) Motion on the pleadings to dismiss under 101 DENIED</a:t>
            </a:r>
          </a:p>
          <a:p>
            <a:r>
              <a:rPr lang="en-US" dirty="0" smtClean="0"/>
              <a:t>Case raises the fact that 35 USC § 101 may not be a defense to infringement under §282</a:t>
            </a:r>
          </a:p>
          <a:p>
            <a:pPr lvl="1"/>
            <a:r>
              <a:rPr lang="en-US" dirty="0" smtClean="0"/>
              <a:t>Uses David </a:t>
            </a:r>
            <a:r>
              <a:rPr lang="en-US" dirty="0" err="1" smtClean="0"/>
              <a:t>Hricik’s</a:t>
            </a:r>
            <a:r>
              <a:rPr lang="en-US" dirty="0" smtClean="0"/>
              <a:t> argument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530225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381000" cy="320675"/>
          </a:xfrm>
          <a:ln>
            <a:solidFill>
              <a:srgbClr val="C0000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fld id="{D5F777D2-E8FB-42D5-AAF9-3B181FF3040B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49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in Prosecution?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Write an application that addresses eligibility</a:t>
            </a:r>
          </a:p>
          <a:p>
            <a:pPr lvl="1"/>
            <a:r>
              <a:rPr lang="en-US" dirty="0" smtClean="0"/>
              <a:t>Compositions &amp; Combinations </a:t>
            </a:r>
          </a:p>
          <a:p>
            <a:pPr lvl="2"/>
            <a:r>
              <a:rPr lang="en-US" dirty="0" smtClean="0"/>
              <a:t>Diagnostic method claims – redraft into method of treatment claims by administering a drug</a:t>
            </a:r>
          </a:p>
          <a:p>
            <a:pPr lvl="2"/>
            <a:r>
              <a:rPr lang="en-US" i="1" dirty="0" err="1" smtClean="0"/>
              <a:t>McRo</a:t>
            </a:r>
            <a:r>
              <a:rPr lang="en-US" dirty="0"/>
              <a:t> </a:t>
            </a:r>
            <a:r>
              <a:rPr lang="en-US" dirty="0" smtClean="0"/>
              <a:t>– weighted analysis may work to distinguish</a:t>
            </a:r>
          </a:p>
          <a:p>
            <a:r>
              <a:rPr lang="en-US" dirty="0" smtClean="0"/>
              <a:t>If §101 rejection is received, determine what arguments work for that examiner</a:t>
            </a:r>
          </a:p>
          <a:p>
            <a:pPr lvl="1"/>
            <a:r>
              <a:rPr lang="en-US" dirty="0" smtClean="0"/>
              <a:t>Patent Advisor</a:t>
            </a:r>
          </a:p>
          <a:p>
            <a:r>
              <a:rPr lang="en-US" dirty="0" smtClean="0"/>
              <a:t>Argue novelty and nonobviousness differences indirectly</a:t>
            </a:r>
          </a:p>
          <a:p>
            <a:pPr lvl="1"/>
            <a:r>
              <a:rPr lang="en-US" dirty="0" smtClean="0"/>
              <a:t>Provide a declaration</a:t>
            </a:r>
          </a:p>
          <a:p>
            <a:r>
              <a:rPr lang="en-US" dirty="0" smtClean="0"/>
              <a:t>Have other methods of protecting the innovation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19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55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8"/>
            <a:ext cx="914400" cy="69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Courts &amp; PTAB?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8013993" cy="411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096000"/>
            <a:ext cx="342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http://www.bilskiblog.com/blog/alicestorm/</a:t>
            </a:r>
            <a:endParaRPr lang="en-US" sz="1400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3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IPR / CBM / PGR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068" y="1600200"/>
            <a:ext cx="7969332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§101</a:t>
            </a:r>
            <a:r>
              <a:rPr lang="en-US" dirty="0" smtClean="0"/>
              <a:t> arguments not permitted in IPR, unless new claims are introduced – then §101 grounds are possible for argument</a:t>
            </a:r>
          </a:p>
          <a:p>
            <a:r>
              <a:rPr lang="en-US" b="1" dirty="0" smtClean="0"/>
              <a:t>CBM</a:t>
            </a:r>
            <a:r>
              <a:rPr lang="en-US" dirty="0" smtClean="0"/>
              <a:t> – §101 is leading cause of finding claims invalid</a:t>
            </a:r>
          </a:p>
          <a:p>
            <a:r>
              <a:rPr lang="en-US" b="1" dirty="0" smtClean="0"/>
              <a:t>PGR</a:t>
            </a:r>
            <a:r>
              <a:rPr lang="en-US" dirty="0" smtClean="0"/>
              <a:t> – only starting, but seeing §101 arguments in petition submissions for biotech and other types of patents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20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Litigation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774" y="1600200"/>
            <a:ext cx="780802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Product does not exist in nature?</a:t>
            </a:r>
          </a:p>
          <a:p>
            <a:r>
              <a:rPr lang="en-US" dirty="0" smtClean="0"/>
              <a:t>Method of diagnosis uses novel technique</a:t>
            </a:r>
          </a:p>
          <a:p>
            <a:pPr lvl="1"/>
            <a:r>
              <a:rPr lang="en-US" i="1" dirty="0" err="1" smtClean="0"/>
              <a:t>McRo</a:t>
            </a:r>
            <a:r>
              <a:rPr lang="en-US" dirty="0" smtClean="0"/>
              <a:t> may help if the diagnosis uses weighting and rules to determine patient population BUT may still need to tie to drug treatment</a:t>
            </a:r>
            <a:endParaRPr lang="en-US" dirty="0"/>
          </a:p>
          <a:p>
            <a:pPr lvl="1"/>
            <a:r>
              <a:rPr lang="en-US" dirty="0" smtClean="0"/>
              <a:t>Method of treatment allegedly not a judicial exception</a:t>
            </a:r>
          </a:p>
          <a:p>
            <a:r>
              <a:rPr lang="en-US" dirty="0" smtClean="0"/>
              <a:t>Assert that the combination of additional elements takes the claim to significantly more than the ineligible concept itself</a:t>
            </a:r>
          </a:p>
          <a:p>
            <a:pPr lvl="1"/>
            <a:r>
              <a:rPr lang="en-US" dirty="0" smtClean="0"/>
              <a:t>Elements should be viewed individually and as ordered combination</a:t>
            </a:r>
          </a:p>
          <a:p>
            <a:r>
              <a:rPr lang="en-US" dirty="0" smtClean="0"/>
              <a:t>Venue issues for filing and defending suits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21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3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4676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1400" dirty="0">
                <a:latin typeface="Calibri" pitchFamily="34" charset="0"/>
              </a:rPr>
              <a:t>These materials are public information and have been prepared solely for educational and </a:t>
            </a:r>
            <a:r>
              <a:rPr lang="en-US" altLang="zh-CN" sz="1400" dirty="0" smtClean="0">
                <a:latin typeface="Calibri" pitchFamily="34" charset="0"/>
              </a:rPr>
              <a:t>entertainment </a:t>
            </a:r>
            <a:r>
              <a:rPr lang="en-US" altLang="zh-CN" sz="1400" dirty="0">
                <a:latin typeface="Calibri" pitchFamily="34" charset="0"/>
              </a:rPr>
              <a:t>purposes to contribute to the understanding of U.S. intellectual property law and </a:t>
            </a:r>
            <a:r>
              <a:rPr lang="en-US" altLang="zh-CN" sz="1400" dirty="0" smtClean="0">
                <a:latin typeface="Calibri" pitchFamily="34" charset="0"/>
              </a:rPr>
              <a:t>practice</a:t>
            </a:r>
            <a:r>
              <a:rPr lang="en-US" altLang="zh-CN" sz="1400" dirty="0">
                <a:latin typeface="Calibri" pitchFamily="34" charset="0"/>
              </a:rPr>
              <a:t>.  These materials reflect only the personal views of the speaker and are not individualized </a:t>
            </a:r>
            <a:r>
              <a:rPr lang="en-US" altLang="zh-CN" sz="1400" dirty="0" smtClean="0">
                <a:latin typeface="Calibri" pitchFamily="34" charset="0"/>
              </a:rPr>
              <a:t>legal </a:t>
            </a:r>
            <a:r>
              <a:rPr lang="en-US" altLang="zh-CN" sz="1400" dirty="0">
                <a:latin typeface="Calibri" pitchFamily="34" charset="0"/>
              </a:rPr>
              <a:t>advice.  It is understood that each case is fact-specific, and that the appropriate solution in any </a:t>
            </a:r>
            <a:r>
              <a:rPr lang="en-US" altLang="zh-CN" sz="1400" dirty="0" smtClean="0">
                <a:latin typeface="Calibri" pitchFamily="34" charset="0"/>
              </a:rPr>
              <a:t>case </a:t>
            </a:r>
            <a:r>
              <a:rPr lang="en-US" altLang="zh-CN" sz="1400" dirty="0">
                <a:latin typeface="Calibri" pitchFamily="34" charset="0"/>
              </a:rPr>
              <a:t>will vary.  Therefore, these materials may or may not be relevant to any particular situation. </a:t>
            </a:r>
            <a:r>
              <a:rPr lang="en-US" altLang="zh-CN" sz="1400" dirty="0" smtClean="0">
                <a:latin typeface="Calibri" pitchFamily="34" charset="0"/>
              </a:rPr>
              <a:t>Thus</a:t>
            </a:r>
            <a:r>
              <a:rPr lang="en-US" altLang="zh-CN" sz="1400" dirty="0">
                <a:latin typeface="Calibri" pitchFamily="34" charset="0"/>
              </a:rPr>
              <a:t>, Drinker Biddle &amp; Reath LLP, and the speaker cannot be bound either philosophically or as </a:t>
            </a:r>
            <a:r>
              <a:rPr lang="en-US" altLang="zh-CN" sz="1400" dirty="0" smtClean="0">
                <a:latin typeface="Calibri" pitchFamily="34" charset="0"/>
              </a:rPr>
              <a:t>representatives </a:t>
            </a:r>
            <a:r>
              <a:rPr lang="en-US" altLang="zh-CN" sz="1400" dirty="0">
                <a:latin typeface="Calibri" pitchFamily="34" charset="0"/>
              </a:rPr>
              <a:t>of their various present and future clients to the comments expressed in these </a:t>
            </a:r>
            <a:r>
              <a:rPr lang="en-US" altLang="zh-CN" sz="1400" dirty="0" smtClean="0">
                <a:latin typeface="Calibri" pitchFamily="34" charset="0"/>
              </a:rPr>
              <a:t>materials</a:t>
            </a:r>
            <a:r>
              <a:rPr lang="en-US" altLang="zh-CN" sz="1400" dirty="0">
                <a:latin typeface="Calibri" pitchFamily="34" charset="0"/>
              </a:rPr>
              <a:t>.  The presentation of these materials does not establish any form of attorney-client </a:t>
            </a:r>
            <a:r>
              <a:rPr lang="en-US" altLang="zh-CN" sz="1400" dirty="0" smtClean="0">
                <a:latin typeface="Calibri" pitchFamily="34" charset="0"/>
              </a:rPr>
              <a:t>relationship </a:t>
            </a:r>
            <a:r>
              <a:rPr lang="en-US" altLang="zh-CN" sz="1400" dirty="0">
                <a:latin typeface="Calibri" pitchFamily="34" charset="0"/>
              </a:rPr>
              <a:t>with the firm or the speaker, or any combination thereof.  While every attempt was </a:t>
            </a:r>
            <a:r>
              <a:rPr lang="en-US" altLang="zh-CN" sz="1400" dirty="0" smtClean="0">
                <a:latin typeface="Calibri" pitchFamily="34" charset="0"/>
              </a:rPr>
              <a:t>made </a:t>
            </a:r>
            <a:r>
              <a:rPr lang="en-US" altLang="zh-CN" sz="1400" dirty="0">
                <a:latin typeface="Calibri" pitchFamily="34" charset="0"/>
              </a:rPr>
              <a:t>to insure that these materials are accurate, errors or omissions may be contained therein, for </a:t>
            </a:r>
            <a:r>
              <a:rPr lang="en-US" altLang="zh-CN" sz="1400" dirty="0" smtClean="0">
                <a:latin typeface="Calibri" pitchFamily="34" charset="0"/>
              </a:rPr>
              <a:t>which </a:t>
            </a:r>
            <a:r>
              <a:rPr lang="en-US" altLang="zh-CN" sz="1400" dirty="0">
                <a:latin typeface="Calibri" pitchFamily="34" charset="0"/>
              </a:rPr>
              <a:t>any liability is disclaimed.</a:t>
            </a:r>
          </a:p>
          <a:p>
            <a:endParaRPr lang="en-US" altLang="zh-CN" sz="1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altLang="zh-CN" sz="1400" dirty="0" smtClean="0">
                <a:latin typeface="Calibri" pitchFamily="34" charset="0"/>
              </a:rPr>
              <a:t>And </a:t>
            </a:r>
            <a:r>
              <a:rPr lang="en-US" altLang="zh-CN" sz="1400" dirty="0">
                <a:latin typeface="Calibri" pitchFamily="34" charset="0"/>
              </a:rPr>
              <a:t>nothing represents the views of any sentient life form on the earth or universe, or any parallel universe, alive or dead, fictitious </a:t>
            </a:r>
            <a:r>
              <a:rPr lang="en-US" altLang="zh-CN" sz="1400" dirty="0" smtClean="0">
                <a:latin typeface="Calibri" pitchFamily="34" charset="0"/>
              </a:rPr>
              <a:t>or </a:t>
            </a:r>
            <a:r>
              <a:rPr lang="en-US" altLang="zh-CN" sz="1400" dirty="0">
                <a:latin typeface="Calibri" pitchFamily="34" charset="0"/>
              </a:rPr>
              <a:t>real!  This is for entertainment purposes only.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30765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3813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22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57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Thank You!</a:t>
            </a:r>
          </a:p>
        </p:txBody>
      </p: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0" y="5181600"/>
            <a:ext cx="9144000" cy="99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777777"/>
                </a:solidFill>
              </a:rPr>
              <a:t> CALIFORNIA  |  DELAWARE  |  ILLINOIS  |  NEW JERSEY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solidFill>
                  <a:srgbClr val="777777"/>
                </a:solidFill>
              </a:rPr>
              <a:t>NEW YORK  |  PENNSYLVANIA  |  WASHINGTON DC  |  WISCONSIN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solidFill>
                <a:srgbClr val="777777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>
                <a:solidFill>
                  <a:srgbClr val="777777"/>
                </a:solidFill>
              </a:rPr>
              <a:t>© </a:t>
            </a:r>
            <a:r>
              <a:rPr lang="en-US" altLang="en-US" sz="900" smtClean="0">
                <a:solidFill>
                  <a:srgbClr val="777777"/>
                </a:solidFill>
              </a:rPr>
              <a:t>2016 </a:t>
            </a:r>
            <a:r>
              <a:rPr lang="en-US" altLang="en-US" sz="900">
                <a:solidFill>
                  <a:srgbClr val="777777"/>
                </a:solidFill>
              </a:rPr>
              <a:t>Drinker Biddle &amp; Reath LLP  |  All rights reserved.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900" dirty="0">
                <a:solidFill>
                  <a:srgbClr val="777777"/>
                </a:solidFill>
              </a:rPr>
              <a:t>A Delaware limited liability partnership</a:t>
            </a:r>
          </a:p>
        </p:txBody>
      </p:sp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2286000" y="3124200"/>
            <a:ext cx="47244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buSzTx/>
              <a:buFont typeface="Arial" charset="0"/>
              <a:buNone/>
            </a:pPr>
            <a:r>
              <a:rPr lang="en-US" altLang="en-US" sz="1600" dirty="0">
                <a:solidFill>
                  <a:srgbClr val="003B77"/>
                </a:solidFill>
              </a:rPr>
              <a:t>1500 K Street NW</a:t>
            </a:r>
          </a:p>
          <a:p>
            <a:pPr algn="ctr" eaLnBrk="1" hangingPunct="1">
              <a:lnSpc>
                <a:spcPct val="80000"/>
              </a:lnSpc>
              <a:buSzTx/>
              <a:buFont typeface="Arial" charset="0"/>
              <a:buNone/>
            </a:pPr>
            <a:r>
              <a:rPr lang="en-US" altLang="en-US" sz="1600" dirty="0">
                <a:solidFill>
                  <a:srgbClr val="003B77"/>
                </a:solidFill>
              </a:rPr>
              <a:t>Suite 1100</a:t>
            </a:r>
          </a:p>
          <a:p>
            <a:pPr algn="ctr" eaLnBrk="1" hangingPunct="1">
              <a:lnSpc>
                <a:spcPct val="80000"/>
              </a:lnSpc>
              <a:buSzTx/>
              <a:buFont typeface="Arial" charset="0"/>
              <a:buNone/>
            </a:pPr>
            <a:r>
              <a:rPr lang="en-US" altLang="en-US" sz="1600" dirty="0">
                <a:solidFill>
                  <a:srgbClr val="003B77"/>
                </a:solidFill>
              </a:rPr>
              <a:t>Washington, DC 20005</a:t>
            </a:r>
          </a:p>
          <a:p>
            <a:pPr algn="ctr" eaLnBrk="1" hangingPunct="1">
              <a:lnSpc>
                <a:spcPct val="80000"/>
              </a:lnSpc>
              <a:buSzTx/>
              <a:buFont typeface="Arial" charset="0"/>
              <a:buNone/>
            </a:pPr>
            <a:r>
              <a:rPr lang="en-US" altLang="en-US" sz="1600" dirty="0">
                <a:solidFill>
                  <a:srgbClr val="003B77"/>
                </a:solidFill>
              </a:rPr>
              <a:t>(202) 842-8800</a:t>
            </a:r>
          </a:p>
          <a:p>
            <a:pPr algn="ctr" eaLnBrk="1" hangingPunct="1">
              <a:lnSpc>
                <a:spcPct val="80000"/>
              </a:lnSpc>
              <a:buSzTx/>
              <a:buFont typeface="Arial" charset="0"/>
              <a:buNone/>
            </a:pPr>
            <a:r>
              <a:rPr lang="en-US" altLang="en-US" sz="1600" dirty="0">
                <a:solidFill>
                  <a:srgbClr val="003B77"/>
                </a:solidFill>
              </a:rPr>
              <a:t>(202) 842-8465 fax</a:t>
            </a:r>
          </a:p>
          <a:p>
            <a:pPr algn="ctr" eaLnBrk="1" hangingPunct="1">
              <a:lnSpc>
                <a:spcPct val="80000"/>
              </a:lnSpc>
              <a:buSzTx/>
              <a:buFont typeface="Arial" charset="0"/>
              <a:buNone/>
            </a:pPr>
            <a:endParaRPr lang="en-US" altLang="en-US" sz="1600" dirty="0">
              <a:solidFill>
                <a:srgbClr val="003B77"/>
              </a:solidFill>
            </a:endParaRPr>
          </a:p>
          <a:p>
            <a:pPr algn="ctr" eaLnBrk="1" hangingPunct="1">
              <a:lnSpc>
                <a:spcPct val="80000"/>
              </a:lnSpc>
              <a:buSzTx/>
              <a:buFont typeface="Arial" charset="0"/>
              <a:buNone/>
            </a:pPr>
            <a:r>
              <a:rPr lang="en-US" altLang="en-US" sz="1600" dirty="0">
                <a:solidFill>
                  <a:srgbClr val="FF9900"/>
                </a:solidFill>
              </a:rPr>
              <a:t>www.drinkerbiddle.com</a:t>
            </a:r>
            <a:endParaRPr lang="en-US" altLang="en-US" sz="1800" dirty="0"/>
          </a:p>
        </p:txBody>
      </p:sp>
      <p:sp>
        <p:nvSpPr>
          <p:cNvPr id="49157" name="Rectangle 9"/>
          <p:cNvSpPr>
            <a:spLocks noChangeArrowheads="1"/>
          </p:cNvSpPr>
          <p:nvPr/>
        </p:nvSpPr>
        <p:spPr bwMode="auto">
          <a:xfrm>
            <a:off x="1524000" y="1981200"/>
            <a:ext cx="320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5F9D53"/>
              </a:buClr>
              <a:buSzTx/>
              <a:buFont typeface="Wingdings" pitchFamily="2" charset="2"/>
              <a:buNone/>
            </a:pPr>
            <a:endParaRPr lang="en-US" altLang="en-US" sz="1600">
              <a:solidFill>
                <a:srgbClr val="003B77"/>
              </a:solidFill>
            </a:endParaRPr>
          </a:p>
        </p:txBody>
      </p:sp>
      <p:sp>
        <p:nvSpPr>
          <p:cNvPr id="49158" name="Rectangle 10"/>
          <p:cNvSpPr>
            <a:spLocks noChangeArrowheads="1"/>
          </p:cNvSpPr>
          <p:nvPr/>
        </p:nvSpPr>
        <p:spPr bwMode="auto">
          <a:xfrm>
            <a:off x="2667000" y="1981200"/>
            <a:ext cx="37338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5000"/>
              <a:buFont typeface="Arial" charset="0"/>
              <a:buChar char="&gt;"/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003B77"/>
                </a:solidFill>
              </a:rPr>
              <a:t>Mercedes </a:t>
            </a:r>
            <a:r>
              <a:rPr lang="en-US" altLang="en-US" sz="1800" dirty="0" smtClean="0">
                <a:solidFill>
                  <a:srgbClr val="003B77"/>
                </a:solidFill>
              </a:rPr>
              <a:t>K. Meyer</a:t>
            </a:r>
            <a:r>
              <a:rPr lang="en-US" altLang="en-US" sz="1800" dirty="0">
                <a:solidFill>
                  <a:srgbClr val="003B77"/>
                </a:solidFill>
              </a:rPr>
              <a:t>, Ph.D</a:t>
            </a:r>
            <a:r>
              <a:rPr lang="en-US" altLang="en-US" sz="1800" dirty="0" smtClean="0">
                <a:solidFill>
                  <a:srgbClr val="003B77"/>
                </a:solidFill>
              </a:rPr>
              <a:t>., J.D.</a:t>
            </a:r>
            <a:endParaRPr lang="en-US" altLang="en-US" sz="1800" dirty="0">
              <a:solidFill>
                <a:srgbClr val="003B77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3B77"/>
                </a:solidFill>
              </a:rPr>
              <a:t>Mercedes.Meyer@dbr.com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rgbClr val="003B77"/>
                </a:solidFill>
              </a:rPr>
              <a:t>(202) 842-8821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-23813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9" y="-73376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777D2-E8FB-42D5-AAF9-3B181FF304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101 By Technology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194" y="1600200"/>
            <a:ext cx="63456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08750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3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6292334"/>
            <a:ext cx="342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http://www.bilskiblog.com/blog/alicestorm/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953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12(b)(6)&amp;(c) Motions to Dismiss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995756" cy="498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4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781800" y="1295400"/>
            <a:ext cx="1592106" cy="14478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841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4648200" cy="1162050"/>
          </a:xfrm>
        </p:spPr>
        <p:txBody>
          <a:bodyPr/>
          <a:lstStyle/>
          <a:p>
            <a:r>
              <a:rPr lang="en-US" dirty="0" smtClean="0"/>
              <a:t>Motions to Dismiss – Venue Shop! – Delaware v. Texas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143000"/>
            <a:ext cx="395287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6800" y="1447800"/>
            <a:ext cx="3505200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Delaware generally grants 12(b)(6) / (c) motions; Texas generally does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Texas generally holds that claim construction is required for 101 determinations – Delaware generally does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SDNY – jurisdiction that started </a:t>
            </a:r>
            <a:r>
              <a:rPr lang="en-US" i="1" dirty="0" smtClean="0"/>
              <a:t>Myriad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IDEA:  Patent owner should file 101 “weak” patent suits in Texas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Statistics from Robert Sachs looking at 2014 decisions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25401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81600" y="2971800"/>
            <a:ext cx="32766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00" y="1600200"/>
            <a:ext cx="3276600" cy="304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5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5029200"/>
            <a:ext cx="1752600" cy="108422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Impact" panose="020B0806030902050204" pitchFamily="34" charset="0"/>
              </a:rPr>
              <a:t>   Case    Dismissed!</a:t>
            </a:r>
            <a:endParaRPr lang="en-US" sz="2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7247" y="5195343"/>
            <a:ext cx="1592106" cy="14478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07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04" y="-55563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 &amp; Post- </a:t>
            </a:r>
            <a:r>
              <a:rPr lang="en-US" i="1" dirty="0" smtClean="0"/>
              <a:t>Alice </a:t>
            </a:r>
            <a:r>
              <a:rPr lang="en-US" dirty="0" smtClean="0"/>
              <a:t>USPTO Impact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08" y="1828800"/>
            <a:ext cx="8229600" cy="365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687961"/>
            <a:ext cx="6034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http://www.bilskiblog.com/blog/2015/06/the-one-year-anniversary-the-aftermath-of-alicestorm.html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6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374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Look of 1600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67000"/>
            <a:ext cx="8229600" cy="2443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647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7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78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  Percent of Actions with 35 USC § 101 Rejections in 1600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169884" cy="494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688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8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701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CAFC Outcomes &amp; Impacts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082964" y="1524000"/>
            <a:ext cx="4040188" cy="639762"/>
          </a:xfrm>
        </p:spPr>
        <p:txBody>
          <a:bodyPr/>
          <a:lstStyle/>
          <a:p>
            <a:r>
              <a:rPr lang="en-US" dirty="0" smtClean="0"/>
              <a:t>Pro Eligibility	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1080655" y="2209800"/>
            <a:ext cx="4040188" cy="3951288"/>
          </a:xfrm>
        </p:spPr>
        <p:txBody>
          <a:bodyPr/>
          <a:lstStyle/>
          <a:p>
            <a:r>
              <a:rPr lang="en-US" i="1" dirty="0" smtClean="0"/>
              <a:t>DDR Holdings </a:t>
            </a:r>
          </a:p>
          <a:p>
            <a:r>
              <a:rPr lang="en-US" i="1" dirty="0" err="1" smtClean="0"/>
              <a:t>Enfish</a:t>
            </a:r>
            <a:r>
              <a:rPr lang="en-US" i="1" dirty="0" smtClean="0"/>
              <a:t> LLC v. Microsoft </a:t>
            </a:r>
            <a:r>
              <a:rPr lang="en-US" dirty="0" smtClean="0"/>
              <a:t>(5/16)</a:t>
            </a:r>
          </a:p>
          <a:p>
            <a:r>
              <a:rPr lang="en-US" i="1" dirty="0" smtClean="0"/>
              <a:t>Bascom v. AT&amp;T</a:t>
            </a:r>
            <a:r>
              <a:rPr lang="en-US" dirty="0" smtClean="0"/>
              <a:t> (6/16)</a:t>
            </a:r>
          </a:p>
          <a:p>
            <a:r>
              <a:rPr lang="en-US" i="1" dirty="0" err="1" smtClean="0"/>
              <a:t>CellzDirect</a:t>
            </a:r>
            <a:endParaRPr lang="en-US" i="1" dirty="0" smtClean="0"/>
          </a:p>
          <a:p>
            <a:r>
              <a:rPr lang="en-US" i="1" dirty="0" err="1" smtClean="0"/>
              <a:t>McRo</a:t>
            </a:r>
            <a:r>
              <a:rPr lang="en-US" dirty="0" smtClean="0"/>
              <a:t> – (9/13)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Anti Eligibility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TLI Comm. LLC </a:t>
            </a:r>
            <a:r>
              <a:rPr lang="en-US" dirty="0" smtClean="0"/>
              <a:t>(5/16)</a:t>
            </a:r>
          </a:p>
          <a:p>
            <a:r>
              <a:rPr lang="en-US" dirty="0" smtClean="0"/>
              <a:t>SC denial to hear </a:t>
            </a:r>
            <a:r>
              <a:rPr lang="en-US" i="1" dirty="0" err="1" smtClean="0"/>
              <a:t>Ariosa</a:t>
            </a:r>
            <a:r>
              <a:rPr lang="en-US" i="1" dirty="0" smtClean="0"/>
              <a:t> Diagnostics Inc. v. </a:t>
            </a:r>
            <a:r>
              <a:rPr lang="en-US" i="1" dirty="0" err="1" smtClean="0"/>
              <a:t>Sequenom</a:t>
            </a:r>
            <a:endParaRPr lang="en-US" i="1" dirty="0" smtClean="0"/>
          </a:p>
          <a:p>
            <a:r>
              <a:rPr lang="en-US" i="1" dirty="0" smtClean="0"/>
              <a:t>Genetic Technol. Ltd. V. </a:t>
            </a:r>
            <a:r>
              <a:rPr lang="en-US" i="1" dirty="0" err="1" smtClean="0"/>
              <a:t>Merial</a:t>
            </a:r>
            <a:r>
              <a:rPr lang="en-US" i="1" dirty="0" smtClean="0"/>
              <a:t> LLC </a:t>
            </a:r>
            <a:r>
              <a:rPr lang="en-US" dirty="0" smtClean="0"/>
              <a:t>(CAFC 2016)</a:t>
            </a:r>
          </a:p>
          <a:p>
            <a:r>
              <a:rPr lang="en-US" i="1" dirty="0" smtClean="0"/>
              <a:t>Lending Tree v. Zillow </a:t>
            </a:r>
            <a:r>
              <a:rPr lang="en-US" dirty="0" smtClean="0"/>
              <a:t>(CAFC 2016)</a:t>
            </a:r>
          </a:p>
          <a:p>
            <a:r>
              <a:rPr lang="en-US" i="1" dirty="0" smtClean="0"/>
              <a:t>Affinity Labs </a:t>
            </a:r>
            <a:r>
              <a:rPr lang="en-US" dirty="0" smtClean="0"/>
              <a:t>– 12(b)(6) appeals – 2 decisions [9/23]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4800600"/>
            <a:ext cx="3733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Observations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Motions for reconsideration after </a:t>
            </a:r>
            <a:r>
              <a:rPr lang="en-US" sz="1400" i="1" dirty="0" err="1" smtClean="0"/>
              <a:t>Enfish</a:t>
            </a:r>
            <a:r>
              <a:rPr lang="en-US" sz="1400" i="1" dirty="0" smtClean="0"/>
              <a:t>, Bascom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Motions to declare exceptional under 35 USC 285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smtClean="0"/>
              <a:t>PGRs filed based on 101 grounds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i="1" dirty="0" err="1" smtClean="0"/>
              <a:t>Enfish</a:t>
            </a:r>
            <a:r>
              <a:rPr lang="en-US" sz="1400" dirty="0" smtClean="0"/>
              <a:t>, </a:t>
            </a:r>
            <a:r>
              <a:rPr lang="en-US" sz="1400" i="1" dirty="0" smtClean="0"/>
              <a:t>TLI</a:t>
            </a:r>
            <a:r>
              <a:rPr lang="en-US" sz="1400" dirty="0" smtClean="0"/>
              <a:t> do not change USPTO framework 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4"/>
            <a:ext cx="914400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65332"/>
            <a:ext cx="380337" cy="273050"/>
          </a:xfrm>
          <a:ln w="6350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fld id="{D5F777D2-E8FB-42D5-AAF9-3B181FF3040B}" type="slidenum">
              <a:rPr lang="en-US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9</a:t>
            </a:fld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867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1655</Words>
  <Application>Microsoft Office PowerPoint</Application>
  <PresentationFormat>On-screen Show (4:3)</PresentationFormat>
  <Paragraphs>177</Paragraphs>
  <Slides>23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    101 &amp; Biotech  Mercedes K. Meyer, Ph.D., J.D. Drinker Biddle &amp; Reath LLP </vt:lpstr>
      <vt:lpstr>Courts &amp; PTAB?</vt:lpstr>
      <vt:lpstr>101 By Technology</vt:lpstr>
      <vt:lpstr>12(b)(6)&amp;(c) Motions to Dismiss</vt:lpstr>
      <vt:lpstr>Motions to Dismiss – Venue Shop! – Delaware v. Texas</vt:lpstr>
      <vt:lpstr>Pre- &amp; Post- Alice USPTO Impact</vt:lpstr>
      <vt:lpstr>Closer Look of 1600</vt:lpstr>
      <vt:lpstr>   Percent of Actions with 35 USC § 101 Rejections in 1600</vt:lpstr>
      <vt:lpstr>CAFC Outcomes &amp; Impacts</vt:lpstr>
      <vt:lpstr>Rapid Litigation Management v. CellzDirect Inc.  (Fed. Cir. 2016)</vt:lpstr>
      <vt:lpstr>Genetic Technologies Ltd. V. Merial LLC (Fed. Cir. 2016)</vt:lpstr>
      <vt:lpstr>Genetic Technologies Ltd. V. Merial LLC (Fed. Cir. 2016)</vt:lpstr>
      <vt:lpstr>Indexx Labs v. Charles River Labs D. Del. 2016</vt:lpstr>
      <vt:lpstr>Esoterix Genetic Labs v. Qiagen Inc.  2016 WL 4555613 (D. Mass 8/31/16)</vt:lpstr>
      <vt:lpstr>Oxford Immunotec v. Qiagen</vt:lpstr>
      <vt:lpstr>Why attack kit claims?</vt:lpstr>
      <vt:lpstr>Is a Patent Issued on Non-patentable Subject Matter Invalid?</vt:lpstr>
      <vt:lpstr>Diamond Grading Tech. v. American Gem Society (EDTX – Marshall)</vt:lpstr>
      <vt:lpstr>What to do in Prosecution?</vt:lpstr>
      <vt:lpstr>IPR / CBM / PGR</vt:lpstr>
      <vt:lpstr>Litigation Considerations</vt:lpstr>
      <vt:lpstr>PowerPoint Presentation</vt:lpstr>
      <vt:lpstr> Thank You!</vt:lpstr>
    </vt:vector>
  </TitlesOfParts>
  <Company>Drinker Biddle &amp; Reath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 &amp; Biotech</dc:title>
  <dc:creator>Mercedes Meyer</dc:creator>
  <cp:lastModifiedBy>Mercedes Meyer</cp:lastModifiedBy>
  <cp:revision>138</cp:revision>
  <cp:lastPrinted>2016-09-21T22:12:10Z</cp:lastPrinted>
  <dcterms:created xsi:type="dcterms:W3CDTF">2016-09-19T19:02:38Z</dcterms:created>
  <dcterms:modified xsi:type="dcterms:W3CDTF">2016-10-07T08:23:54Z</dcterms:modified>
</cp:coreProperties>
</file>